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Garamond"/>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6" roundtripDataSignature="AMtx7mjODqjgw3ddl0Fw/TgOAgRrps4F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aramond-italic.fntdata"/><Relationship Id="rId20" Type="http://schemas.openxmlformats.org/officeDocument/2006/relationships/slide" Target="slides/slide15.xml"/><Relationship Id="rId42" Type="http://schemas.openxmlformats.org/officeDocument/2006/relationships/font" Target="fonts/CenturyGothic-regular.fntdata"/><Relationship Id="rId41" Type="http://schemas.openxmlformats.org/officeDocument/2006/relationships/font" Target="fonts/Garamond-boldItalic.fntdata"/><Relationship Id="rId22" Type="http://schemas.openxmlformats.org/officeDocument/2006/relationships/slide" Target="slides/slide17.xml"/><Relationship Id="rId44" Type="http://schemas.openxmlformats.org/officeDocument/2006/relationships/font" Target="fonts/CenturyGothic-italic.fntdata"/><Relationship Id="rId21" Type="http://schemas.openxmlformats.org/officeDocument/2006/relationships/slide" Target="slides/slide16.xml"/><Relationship Id="rId43" Type="http://schemas.openxmlformats.org/officeDocument/2006/relationships/font" Target="fonts/CenturyGothic-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Garamond-bold.fntdata"/><Relationship Id="rId16" Type="http://schemas.openxmlformats.org/officeDocument/2006/relationships/slide" Target="slides/slide11.xml"/><Relationship Id="rId38" Type="http://schemas.openxmlformats.org/officeDocument/2006/relationships/font" Target="fonts/Garamon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ntinels.copernicus.eu/web/sentinel/user-guides/sentinel-2-msi/overview"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maps/@35.5808478,-82.5573589,1830a,35y,38.88t/data=!3m1!1e3!5m1!1e4?entry=ttu"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arcgis.com/en/pro-app/latest/help/mapping/layer-properties/data-classification-methods.htm"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Mountain_Moral_Monday_-_North_Carolina-202.jp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sdr.cdc.gov/placeandhealth/svi/documentation/SVI_documentation_2022.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arcgis.com/en/pro-app/latest/help/mapping/layer-properties/data-classification-methods.htm"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maps/place/Asheville,+NC/@35.6118806,-82.5724243,4416m/data=!3m1!1e3!4m6!3m5!1s0x88598ca93c0f6f09:0x94ef31c106343a5d!8m2!3d35.5950581!4d-82.5514869!16zL20vMHlkcGQ?entry=ttu"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arcgis.com/en/pro-app/latest/help/mapping/layer-properties/data-classification-methods.htm"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verse.org/image/e0311127-dbf7-4e75-812b-025a69f04cc1?q=asheville" TargetMode="External"/><Relationship Id="rId3" Type="http://schemas.openxmlformats.org/officeDocument/2006/relationships/hyperlink" Target="https://www.flickr.com/photos/ledford/3912443462/"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Blue_Ridge_Mountains_-_Asheville.jpg" TargetMode="External"/><Relationship Id="rId3" Type="http://schemas.openxmlformats.org/officeDocument/2006/relationships/hyperlink" Target="https://www.flickr.com/photos/gsfc/7630269434"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larc.nasa.gov/2019/fall/AshevilleUrban.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kenlane/11109519276/in/photolist-hVHc2N-dCSrEb-8U33RA-Suip3g-5qCSno-8AbYSr-8APygD-8Afdry-9t7m2E-8CNBB3-awoKd9-QHo9uh-a7TUCx-edzdqg-66GnpH-9fp9UB-edzdBV-7J8jNn-edEVbj-bjNtWy-Sysxsg-23SvCJN-awm3x4-edz9vz-7J7hi4-7JPD9v-9fqWfv-23SvC6J-2sCFTF-SGacnC-A4Ue5W-6JEn6a-Sysw3n-Uhhyeq-9BiHcu-82Neac-deJMd1-5TJGzR-oswrEq-TGaEwK-TQ1BiA-7wVfPm-qjgkwn-ekziyN-biUnKZ-pcPE1q-2WxVNF-bwi629-TDJCss-5yR3X6"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at.gsfc.nasa.gov/satellites/landsat-8/" TargetMode="External"/><Relationship Id="rId3" Type="http://schemas.openxmlformats.org/officeDocument/2006/relationships/hyperlink" Target="https://landsat.gsfc.nasa.gov/satellites/landsat-9/landsat-9-overview/" TargetMode="External"/><Relationship Id="rId4" Type="http://schemas.openxmlformats.org/officeDocument/2006/relationships/hyperlink" Target="https://www.jpl.nasa.gov/missions/ecosystem-spaceborne-thermal-radiometer-experiment-on-space-station-ecostres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Good afternoon!  We are the NASA DEVELOP North Carolina NCEI urban development group.  Our project is titled "Mapping Urban Heat to Support Cooling Initiatives and Climate Resilience Planning in the Greater Asheville Area". My name is Kim,  the project lead, and this is Caleb, Sarah, and Caroline.  </a:t>
            </a:r>
            <a:endParaRPr/>
          </a:p>
          <a:p>
            <a:pPr indent="0" lvl="0" marL="0" rtl="0" algn="l">
              <a:spcBef>
                <a:spcPts val="0"/>
              </a:spcBef>
              <a:spcAft>
                <a:spcPts val="0"/>
              </a:spcAft>
              <a:buNone/>
            </a:pPr>
            <a:r>
              <a:t/>
            </a:r>
            <a:endParaRPr/>
          </a:p>
        </p:txBody>
      </p:sp>
      <p:sp>
        <p:nvSpPr>
          <p:cNvPr id="103" name="Google Shape;10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Sentinel-1 and Sentinel-2 were used through the European Space Agency WorldCover product as input for the Land Use Land Cover requirements for the InVEST model. We did not access the raw Sentinel data, we just used the final product from ESA. Sentinel and the WorldCover product both have 10 meter pixel resolution.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Sentinel-1 Image: European Space Agency</a:t>
            </a:r>
            <a:endParaRPr/>
          </a:p>
          <a:p>
            <a:pPr indent="0" lvl="0" marL="0" rtl="0" algn="l">
              <a:spcBef>
                <a:spcPts val="0"/>
              </a:spcBef>
              <a:spcAft>
                <a:spcPts val="0"/>
              </a:spcAft>
              <a:buNone/>
            </a:pPr>
            <a:r>
              <a:rPr lang="en-US"/>
              <a:t>Sentinel-2 Image: European Space Agency, </a:t>
            </a:r>
            <a:r>
              <a:rPr lang="en-US" u="sng">
                <a:solidFill>
                  <a:schemeClr val="hlink"/>
                </a:solidFill>
                <a:hlinkClick r:id="rId2"/>
              </a:rPr>
              <a:t>https://sentinels.copernicus.eu/web/sentinel/user-guides/sentinel-2-msi/overview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u="sng"/>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4" name="Google Shape;28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we will begin our analysis of urban heat.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[Image displaying downtown Asheville, NC]</a:t>
            </a:r>
            <a:endParaRPr/>
          </a:p>
          <a:p>
            <a:pPr indent="0" lvl="0" marL="0" rtl="0" algn="just">
              <a:spcBef>
                <a:spcPts val="0"/>
              </a:spcBef>
              <a:spcAft>
                <a:spcPts val="0"/>
              </a:spcAft>
              <a:buNone/>
            </a:pPr>
            <a:r>
              <a:rPr lang="en-US"/>
              <a:t>Image Credit: Google Earth screenshot (over downtown Asheville, NC)</a:t>
            </a:r>
            <a:endParaRPr/>
          </a:p>
          <a:p>
            <a:pPr indent="0" lvl="0" marL="0" rtl="0" algn="just">
              <a:spcBef>
                <a:spcPts val="0"/>
              </a:spcBef>
              <a:spcAft>
                <a:spcPts val="0"/>
              </a:spcAft>
              <a:buNone/>
            </a:pPr>
            <a:r>
              <a:rPr lang="en-US"/>
              <a:t>Image Source: </a:t>
            </a:r>
            <a:r>
              <a:rPr lang="en-US" u="sng">
                <a:solidFill>
                  <a:schemeClr val="hlink"/>
                </a:solidFill>
                <a:hlinkClick r:id="rId2"/>
              </a:rPr>
              <a:t>https://www.google.com/maps/@35.5808478,-82.5573589,1830a,35y,38.88t/data=!3m1!1e3!5m1!1e4?entry=ttu</a:t>
            </a:r>
            <a:r>
              <a:rPr lang="en-US"/>
              <a:t> </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7" name="Google Shape;29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METHODOLOGY</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Data Aquisition: </a:t>
            </a:r>
            <a:endParaRPr b="1"/>
          </a:p>
          <a:p>
            <a:pPr indent="0" lvl="0" marL="0" rtl="0" algn="l">
              <a:spcBef>
                <a:spcPts val="0"/>
              </a:spcBef>
              <a:spcAft>
                <a:spcPts val="0"/>
              </a:spcAft>
              <a:buNone/>
            </a:pPr>
            <a:r>
              <a:rPr b="1" lang="en-US"/>
              <a:t>LST</a:t>
            </a:r>
            <a:endParaRPr/>
          </a:p>
          <a:p>
            <a:pPr indent="0" lvl="0" marL="0" rtl="0" algn="l">
              <a:spcBef>
                <a:spcPts val="0"/>
              </a:spcBef>
              <a:spcAft>
                <a:spcPts val="0"/>
              </a:spcAft>
              <a:buNone/>
            </a:pPr>
            <a:r>
              <a:rPr lang="en-US"/>
              <a:t>We acquired Land Surface Temperature (LST) data from Landsat 8 (Level 2, Collection 2, Tier 1) and Landsat 9 (Level 2, Collection 2, Tier 1) in Google Earth Engine (GEE). Landsat 8 and 9 satellites feature the Operational Land Imager (OLI and OLI-2, respectively) and Thermal Infrared Sensor (TIRS and TIRS-2, respectively) instruments.  We used Landsat 8 imagery to measure LST from 2019 to 2023 and incorporated Landsat 9 data for 2022 and 2023, post its deployment in 2021. We filtered both collections to include data only for warm months: May 1st to September 30th, optimizing analysis of the Asheville Urban Heat Island (UHI). Both Landsat 8 and 9 provide high-resolution data at 30-by-30m, ensuring detailed and suitable sources for LST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Albedo</a:t>
            </a:r>
            <a:endParaRPr/>
          </a:p>
          <a:p>
            <a:pPr indent="0" lvl="0" marL="0" rtl="0" algn="l">
              <a:spcBef>
                <a:spcPts val="0"/>
              </a:spcBef>
              <a:spcAft>
                <a:spcPts val="0"/>
              </a:spcAft>
              <a:buNone/>
            </a:pPr>
            <a:r>
              <a:rPr lang="en-US"/>
              <a:t>Same as LST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Evapotranspiration</a:t>
            </a:r>
            <a:endParaRPr/>
          </a:p>
          <a:p>
            <a:pPr indent="0" lvl="0" marL="0" rtl="0" algn="l">
              <a:spcBef>
                <a:spcPts val="0"/>
              </a:spcBef>
              <a:spcAft>
                <a:spcPts val="0"/>
              </a:spcAft>
              <a:buNone/>
            </a:pPr>
            <a:r>
              <a:rPr lang="en-US"/>
              <a:t>We acquired ECOSTRESS Evapotranspiration data (PT-JPL Daily L3 Global 70m) from the Land Processes Distributed Active Archive Center.  We used ECOSTRESS Geolocation Daily L1B Global 70m data to process the level 3 evapotranspiration data. We created a median composite for warm months (May to September) from 2019 to 2022 due to data availability up to February 2023.</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b="1" lang="en-US"/>
              <a:t>Data Processing:</a:t>
            </a:r>
            <a:endParaRPr b="1"/>
          </a:p>
          <a:p>
            <a:pPr indent="0" lvl="0" marL="0" rtl="0" algn="l">
              <a:spcBef>
                <a:spcPts val="0"/>
              </a:spcBef>
              <a:spcAft>
                <a:spcPts val="0"/>
              </a:spcAft>
              <a:buNone/>
            </a:pPr>
            <a:r>
              <a:rPr b="1" lang="en-US"/>
              <a:t>LST</a:t>
            </a:r>
            <a:endParaRPr b="1"/>
          </a:p>
          <a:p>
            <a:pPr indent="0" lvl="0" marL="0" rtl="0" algn="l">
              <a:spcBef>
                <a:spcPts val="0"/>
              </a:spcBef>
              <a:spcAft>
                <a:spcPts val="0"/>
              </a:spcAft>
              <a:buNone/>
            </a:pPr>
            <a:r>
              <a:rPr lang="en-US"/>
              <a:t>We processed LST data using Dr. Ross’s Heat Script JavaScript code from NASA DEVELOP's Urban Heat Island Toolkit in Google Earth Engine (GEE) as a template. Initially, we set temperature parameter limits from 10-40°C to adjust the LST display, aligning with typical summer temperatures in Western NC and ensuring data accuracy without outliers. Spatially defining the study area around Asheville, NC (33.7471°N, 84.3901°W), we retrieved 7 image collections—6 from Landsat 8 covering 2019-2023 and 2 from Landsat 9 for 2022-2023—to form the Landsat surface temperature dataset. Merging these collections into a single layer, we converted Kelvin to Celsius, masked cloudy pixels, and used mosaic-by-date to consolidate images into a single mosaic for 2019-2023. Visualizing median LST values with a temperature palette in GEE, we exported the visualization as a TIFF file to Google Drive.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Next, in ArcGIS Pro 3.1.2, we uploaded the TIFF file's raster band ST_B10 for further processing. Using the Raster Calculator, we multiplied float numbers by 100,000 and applied the Int tool to maintain precision by converting them into integers. Building a raster attribute table facilitated the conversion of the raster to a vector dataset. Utilizing the Raster to Polygon tool without simplification, we converted the raster into vector polygons for enhanced analysis with Census data. Reverting integer values back to floats, we created a new field named Celsius, dividing values by 100,000. Finally, employing the Spatial Join tool between the LST vector dataset and Census Block Groups, we computed mean LST values per group, resulting in a choropleth map visualizing Asheville's Census Block Groups' mean LST from 2019 to 2023.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Albedo</a:t>
            </a:r>
            <a:endParaRPr b="1"/>
          </a:p>
          <a:p>
            <a:pPr indent="0" lvl="0" marL="0" rtl="0" algn="just">
              <a:spcBef>
                <a:spcPts val="0"/>
              </a:spcBef>
              <a:spcAft>
                <a:spcPts val="0"/>
              </a:spcAft>
              <a:buNone/>
            </a:pPr>
            <a:r>
              <a:rPr lang="en-US"/>
              <a:t>We processed the albedo data, utilizing Dr. Ross’s Heat Script JavaScript code from the Urban Heat Island Toolkit in the NASA DEVELOP Google Earth Engine (GEE) repository as a template. We modified the script to process albedo data, rather than LST.  As done to process the LST data, we defined our study area to Asheville, NC and called in 7 image collection datasets from Landsat 8 and 9. We then calculated albedo using bands 1 (Coastal/Aerosol), 3 (Green), 4 (Red), 5 (Near Infrared), and 7 (Short Wave Infrared (SWIR) – 2).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We excluded bands 2, 6, 8, 9, 10, and 11 from processing as they do not contribute to albedo measurements. We used the merge function to aggregate the albedo data image collections into one layer. Using the mosaic by date function, we generated a list of unique dates and merged and separated each unique date into image sets. We removed all unrelated bands from the image to reduce processing time. The albedo code visualization was exported into Google Drive as a TIFF file.  </a:t>
            </a:r>
            <a:endParaRPr/>
          </a:p>
          <a:p>
            <a:pPr indent="0" lvl="0" marL="0" rtl="0" algn="just">
              <a:spcBef>
                <a:spcPts val="0"/>
              </a:spcBef>
              <a:spcAft>
                <a:spcPts val="0"/>
              </a:spcAft>
              <a:buNone/>
            </a:pPr>
            <a:r>
              <a:rPr lang="en-US"/>
              <a:t> </a:t>
            </a:r>
            <a:endParaRPr/>
          </a:p>
          <a:p>
            <a:pPr indent="0" lvl="0" marL="0" rtl="0" algn="just">
              <a:spcBef>
                <a:spcPts val="0"/>
              </a:spcBef>
              <a:spcAft>
                <a:spcPts val="0"/>
              </a:spcAft>
              <a:buNone/>
            </a:pPr>
            <a:r>
              <a:rPr lang="en-US"/>
              <a:t>The TIFF file was imported into ArcGIS Pro 3.1.2 for further processing. We used the raster calculator tool to covert the data into integers with minimal decimals.  Using the Int tool, we truncated the integers, to exclude negligible data.  Next, we used the Raster to Polygon tool, without selecting the Simplify Polygons setting, to convert the raster dataset into a vector or polygon dataset. We then spatially joined the spatial census block data, which we then spatially joined into block groups.  The result was a choropleth map of Asheville displaying census block groups’ albedo values for 2019-2023. </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Evapotranspiration</a:t>
            </a:r>
            <a:endParaRPr/>
          </a:p>
          <a:p>
            <a:pPr indent="0" lvl="0" marL="0" rtl="0" algn="l">
              <a:spcBef>
                <a:spcPts val="0"/>
              </a:spcBef>
              <a:spcAft>
                <a:spcPts val="0"/>
              </a:spcAft>
              <a:buNone/>
            </a:pPr>
            <a:r>
              <a:rPr lang="en-US"/>
              <a:t>ECOSTRESS level 3 data in raw h5 file format lacks geographic data, requiring either a swath to grid Python script from LP DAAC or an 'Extract Area Sample' request via AppEEARS for usability. After testing both options, AppEEARS was chosen for its efficiency and streamlined process.  We uploaded study area vector file for data request, specifying May 1st to September 30th recurring annually from 2019 to 2022. We selected ECO3ETPTJPL 001, 70m product.  We downloaded "ETdaily" and "ETinstUncertainty" layers from the 7 available, noting potential for broader project utilization.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layers were imported into ArcGIS Pro. In Arc we merged "ETdaily" and "ETinstUncertainty" raster layers using "Mosaic to New Raster" tool. We applied mean operator due to lack of median option; recommended future tool development for median calculation consistency. We converted mosaic into polygons using "Raster to Polygon" tool without simplification.  We clipped polygons to study area. We spatially joined polygons to census block spatial data, then to block groups for analysis. These points summarize the process of acquiring, processing, and integrating ECOSTRESS level 3 data into ArcGIS Pro for spatial analysis and visualization within the study area.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Urban Heat Index </a:t>
            </a:r>
            <a:endParaRPr b="1"/>
          </a:p>
          <a:p>
            <a:pPr indent="0" lvl="0" marL="0" rtl="0" algn="l">
              <a:spcBef>
                <a:spcPts val="0"/>
              </a:spcBef>
              <a:spcAft>
                <a:spcPts val="0"/>
              </a:spcAft>
              <a:buNone/>
            </a:pPr>
            <a:r>
              <a:rPr lang="en-US"/>
              <a:t>We Utilized min-max normalization method to standardize datasets for creating urban heat and heat vulnerability indices. This transformation ensures minimum value converts to 0 and maximum value to 1, with all others scaled proportionally between 0 and 1.  We processed raw raster data by calculating mean values for LST, albedo, and evapotranspiration within each census block group vector. We standardized LST, albedo, and evapotranspiration datasets using min-max normalization. We weighted data to emphasize LST (heat exposure) due to its direct impact on urban heat formation. We used this formula (equation 3): urban heat  = heat exposure * (1-adaptive capacity).  Urban heat index reflects relative influences of LST, albedo, and evapotranspiration in hot spot formation. From the processed data we created urban heat map using standardized, weighted urban heat values at the census block group level.</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Urban Heat Map</a:t>
            </a:r>
            <a:endParaRPr b="1"/>
          </a:p>
          <a:p>
            <a:pPr indent="0" lvl="0" marL="0" rtl="0" algn="l">
              <a:spcBef>
                <a:spcPts val="0"/>
              </a:spcBef>
              <a:spcAft>
                <a:spcPts val="0"/>
              </a:spcAft>
              <a:buNone/>
            </a:pPr>
            <a:r>
              <a:rPr lang="en-US"/>
              <a:t>With the standardized, weighted urban heat values at the census block group level, we created the urban heat map.  We then imported the data into ArcGIS Pro. We processed it using the same methodology for the LST, albedo, and evapotranspiration datasets but tailored some processing steps for the urban heat index specifications.  The result was an urban heat map for Asheville, NC with data from 2109-2023.  </a:t>
            </a:r>
            <a:endParaRPr/>
          </a:p>
          <a:p>
            <a:pPr indent="0" lvl="0" marL="0" rtl="0" algn="l">
              <a:spcBef>
                <a:spcPts val="0"/>
              </a:spcBef>
              <a:spcAft>
                <a:spcPts val="0"/>
              </a:spcAft>
              <a:buNone/>
            </a:pPr>
            <a:r>
              <a:t/>
            </a:r>
            <a:endParaRPr/>
          </a:p>
          <a:p>
            <a:pPr indent="-95250" lvl="2" marL="457200" rtl="0" algn="l">
              <a:spcBef>
                <a:spcPts val="0"/>
              </a:spcBef>
              <a:spcAft>
                <a:spcPts val="0"/>
              </a:spcAft>
              <a:buClr>
                <a:schemeClr val="dk1"/>
              </a:buClr>
              <a:buSzPts val="1200"/>
              <a:buFont typeface="Arial"/>
              <a:buNone/>
            </a:pPr>
            <a:r>
              <a:t/>
            </a:r>
            <a:endParaRPr/>
          </a:p>
        </p:txBody>
      </p:sp>
      <p:sp>
        <p:nvSpPr>
          <p:cNvPr id="305" name="Google Shape;30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RESULTS</a:t>
            </a:r>
            <a:endParaRPr/>
          </a:p>
          <a:p>
            <a:pPr indent="0" lvl="0" marL="0" rtl="0" algn="l">
              <a:spcBef>
                <a:spcPts val="0"/>
              </a:spcBef>
              <a:spcAft>
                <a:spcPts val="0"/>
              </a:spcAft>
              <a:buNone/>
            </a:pPr>
            <a:r>
              <a:t/>
            </a:r>
            <a:endParaRPr b="1"/>
          </a:p>
          <a:p>
            <a:pPr indent="0" lvl="0" marL="0" rtl="0" algn="just">
              <a:spcBef>
                <a:spcPts val="0"/>
              </a:spcBef>
              <a:spcAft>
                <a:spcPts val="0"/>
              </a:spcAft>
              <a:buNone/>
            </a:pPr>
            <a:r>
              <a:rPr lang="en-US"/>
              <a:t>The urban heat map (</a:t>
            </a:r>
            <a:r>
              <a:rPr i="1" lang="en-US"/>
              <a:t>Figure 2D</a:t>
            </a:r>
            <a:r>
              <a:rPr lang="en-US"/>
              <a:t>) displays heat exposure in the CoA and the three contributing factors: LST </a:t>
            </a:r>
            <a:r>
              <a:rPr i="1" lang="en-US"/>
              <a:t>(Figure 2A)</a:t>
            </a:r>
            <a:r>
              <a:rPr lang="en-US"/>
              <a:t>, albedo </a:t>
            </a:r>
            <a:r>
              <a:rPr i="1" lang="en-US"/>
              <a:t>(Figure 2B)</a:t>
            </a:r>
            <a:r>
              <a:rPr lang="en-US"/>
              <a:t>, and evapotranspiration </a:t>
            </a:r>
            <a:r>
              <a:rPr i="1" lang="en-US"/>
              <a:t>(Figure 2C)</a:t>
            </a:r>
            <a:r>
              <a:rPr lang="en-US"/>
              <a:t>. LST was highest in downtown Asheville and decreased radially outward from the city center </a:t>
            </a:r>
            <a:r>
              <a:rPr i="1" lang="en-US"/>
              <a:t>(Figure 2A)</a:t>
            </a:r>
            <a:r>
              <a:rPr lang="en-US"/>
              <a:t>. However, West and South Asheville had irregularities to this pattern with moderately high LST which we attribute to the higher population densities and urban build-up in these areas. Northeast Asheville had the lowest LST, due to greater vegetation cover in this area </a:t>
            </a:r>
            <a:r>
              <a:rPr i="1" lang="en-US"/>
              <a:t>(Figure 2A) </a:t>
            </a:r>
            <a:r>
              <a:rPr lang="en-US"/>
              <a:t>(Gray et al., 2019).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Albedo was highest in the city center in downtown Asheville (</a:t>
            </a:r>
            <a:r>
              <a:rPr i="1" lang="en-US"/>
              <a:t>Figure 2B</a:t>
            </a:r>
            <a:r>
              <a:rPr lang="en-US"/>
              <a:t>).  This was followed by South Asheville in Arden and at the Asheville Regional Airport (</a:t>
            </a:r>
            <a:r>
              <a:rPr i="1" lang="en-US"/>
              <a:t>Figure 2B</a:t>
            </a:r>
            <a:r>
              <a:rPr lang="en-US"/>
              <a:t>). The remainder of the city had low albedo, with the peripheral areas having the lowest albedo (</a:t>
            </a:r>
            <a:r>
              <a:rPr i="1" lang="en-US"/>
              <a:t>Figure 2B</a:t>
            </a:r>
            <a:r>
              <a:rPr lang="en-US"/>
              <a:t>). This is consistent with the amount of vegetative cover, as vegetation can have low albedo rates (Gray et al., 2019). Albedo is a complex variable that does not always correlate with urban heat.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Evapotranspiration was highest in the census block groups near or adjacent to the edge of the CoA’s boundaries and lowest in the inner city (</a:t>
            </a:r>
            <a:r>
              <a:rPr i="1" lang="en-US"/>
              <a:t>Figure 2C</a:t>
            </a:r>
            <a:r>
              <a:rPr lang="en-US"/>
              <a:t>). Arden and the airport area were incongruent with this pattern, having moderate evapotranspiration levels, due to their urban buildup and lack of vegetation (Gray et al., 2019). The city center in and around downtown Asheville had the lowest evapotranspiration levels, consistent with the dense urban landscape. The radial pattern of evapotranspiration demonstrates the correlation between evapotranspiration and vegetation; the more vegetation, the more evapotranspiration, and vice versa.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The data shows that there is a distinct relation between these three variables. Generally, where there was low LST, albedo was also low, and evapotranspiration was high. Vegetation typically has a relatively low albedo and results in high evapotranspiration, indicating the importance of vegetation in reducing LST. This cooling effect is evident in the periphery of each map (Figures 2A, B and C), where a greater proportion of the land cover is more densely vegetated with trees (Gray et al., 2019). Alternatively, in the city center, where unnatural landcovers dominate the landscape and tree cover is sparse, LST is high, albedo is moderate, and evapotranspiration is low.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[Maps displaying LST, albedo, and evapotranspiration in Asheville, NC]</a:t>
            </a:r>
            <a:endParaRPr/>
          </a:p>
          <a:p>
            <a:pPr indent="0" lvl="0" marL="0" rtl="0" algn="l">
              <a:spcBef>
                <a:spcPts val="0"/>
              </a:spcBef>
              <a:spcAft>
                <a:spcPts val="0"/>
              </a:spcAft>
              <a:buNone/>
            </a:pPr>
            <a:r>
              <a:rPr lang="en-US"/>
              <a:t>Image Credit: Map created by project authors in ArcGIS Pro</a:t>
            </a:r>
            <a:endParaRPr/>
          </a:p>
          <a:p>
            <a:pPr indent="0" lvl="0" marL="0" rtl="0" algn="l">
              <a:spcBef>
                <a:spcPts val="0"/>
              </a:spcBef>
              <a:spcAft>
                <a:spcPts val="0"/>
              </a:spcAft>
              <a:buNone/>
            </a:pPr>
            <a:r>
              <a:t/>
            </a:r>
            <a:endParaRPr b="1"/>
          </a:p>
        </p:txBody>
      </p:sp>
      <p:sp>
        <p:nvSpPr>
          <p:cNvPr id="320" name="Google Shape;32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RESULTS</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These three map layers were combined to create the urban heat map (</a:t>
            </a:r>
            <a:r>
              <a:rPr i="1" lang="en-US"/>
              <a:t>Figure 3</a:t>
            </a:r>
            <a:r>
              <a:rPr lang="en-US"/>
              <a:t>). The urban heat map shows that the city center was the CoA’s most severe hot spot, closely followed the areas directly surrounding downtown, and the area south of Shiloh and north of Arden. Overall, urban heat manifested in a pattern of spatial decay: the periphery had relatively low urban heat compared to the city center (</a:t>
            </a:r>
            <a:r>
              <a:rPr i="1" lang="en-US"/>
              <a:t>Figure 3)</a:t>
            </a:r>
            <a:r>
              <a:rPr lang="en-US"/>
              <a:t>. Areas with the highest urban heat had high LST compounded by low albedo and low evapotranspiration, and vice versa (</a:t>
            </a:r>
            <a:r>
              <a:rPr i="1" lang="en-US"/>
              <a:t>Figure 3</a:t>
            </a:r>
            <a:r>
              <a:rPr lang="en-US"/>
              <a:t>). The area south of Shiloh and to the north of Arden was an exception to this spatial pattern, with relatively high urban heat levels despite its distance from the city center, however, this is consistent with the level of urban buildup in this area.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[Map displaying Urban Heat in Asheville, NC]</a:t>
            </a:r>
            <a:endParaRPr/>
          </a:p>
          <a:p>
            <a:pPr indent="0" lvl="0" marL="0" rtl="0" algn="l">
              <a:spcBef>
                <a:spcPts val="0"/>
              </a:spcBef>
              <a:spcAft>
                <a:spcPts val="0"/>
              </a:spcAft>
              <a:buNone/>
            </a:pPr>
            <a:r>
              <a:rPr lang="en-US"/>
              <a:t>Image Credit: Map created by project authors in ArcGIS Pro</a:t>
            </a:r>
            <a:endParaRPr/>
          </a:p>
          <a:p>
            <a:pPr indent="0" lvl="0" marL="0" rtl="0" algn="l">
              <a:spcBef>
                <a:spcPts val="0"/>
              </a:spcBef>
              <a:spcAft>
                <a:spcPts val="0"/>
              </a:spcAft>
              <a:buNone/>
            </a:pPr>
            <a:r>
              <a:t/>
            </a:r>
            <a:endParaRPr/>
          </a:p>
        </p:txBody>
      </p:sp>
      <p:sp>
        <p:nvSpPr>
          <p:cNvPr id="345" name="Google Shape;34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RESULTS</a:t>
            </a:r>
            <a:endParaRPr/>
          </a:p>
          <a:p>
            <a:pPr indent="0" lvl="0" marL="0" rtl="0" algn="l">
              <a:spcBef>
                <a:spcPts val="0"/>
              </a:spcBef>
              <a:spcAft>
                <a:spcPts val="0"/>
              </a:spcAft>
              <a:buNone/>
            </a:pPr>
            <a:r>
              <a:rPr lang="en-US"/>
              <a:t>Alternative map with three classes for partners.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Symbolization method is Natural Breaks (Jenks). "With natural breaks classification (Jenks) Natural Breaks Jenks, classes are based on natural groupings inherent in the data. Class breaks are created in a way that best groups similar values together and maximizes the differences between classes. The features are divided into classes whose boundaries are set where there are relatively big differences in the data values (</a:t>
            </a:r>
            <a:r>
              <a:rPr lang="en-US" u="sng">
                <a:solidFill>
                  <a:schemeClr val="hlink"/>
                </a:solidFill>
                <a:hlinkClick r:id="rId2"/>
              </a:rPr>
              <a:t>Esri</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[Map displaying Urban Heat Asheville, NC]</a:t>
            </a:r>
            <a:endParaRPr/>
          </a:p>
          <a:p>
            <a:pPr indent="0" lvl="0" marL="0" rtl="0" algn="l">
              <a:spcBef>
                <a:spcPts val="0"/>
              </a:spcBef>
              <a:spcAft>
                <a:spcPts val="0"/>
              </a:spcAft>
              <a:buNone/>
            </a:pPr>
            <a:r>
              <a:rPr lang="en-US"/>
              <a:t>Image Credit: Map created by project authors in ArcGIS Pro</a:t>
            </a:r>
            <a:endParaRPr/>
          </a:p>
          <a:p>
            <a:pPr indent="0" lvl="0" marL="0" rtl="0" algn="l">
              <a:spcBef>
                <a:spcPts val="0"/>
              </a:spcBef>
              <a:spcAft>
                <a:spcPts val="0"/>
              </a:spcAft>
              <a:buNone/>
            </a:pPr>
            <a:r>
              <a:t/>
            </a:r>
            <a:endParaRPr/>
          </a:p>
        </p:txBody>
      </p:sp>
      <p:sp>
        <p:nvSpPr>
          <p:cNvPr id="362" name="Google Shape;36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we will transition to our social vulnerability analysis.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[Image displaying Asheville Citizen congregated at Pack Square in downtown Asheville, NC]</a:t>
            </a:r>
            <a:endParaRPr/>
          </a:p>
          <a:p>
            <a:pPr indent="0" lvl="0" marL="0" rtl="0" algn="l">
              <a:spcBef>
                <a:spcPts val="0"/>
              </a:spcBef>
              <a:spcAft>
                <a:spcPts val="0"/>
              </a:spcAft>
              <a:buNone/>
            </a:pPr>
            <a:r>
              <a:rPr lang="en-US"/>
              <a:t>Image Credit: Will Thomas</a:t>
            </a:r>
            <a:endParaRPr/>
          </a:p>
          <a:p>
            <a:pPr indent="0" lvl="0" marL="0" rtl="0" algn="l">
              <a:spcBef>
                <a:spcPts val="0"/>
              </a:spcBef>
              <a:spcAft>
                <a:spcPts val="0"/>
              </a:spcAft>
              <a:buNone/>
            </a:pPr>
            <a:r>
              <a:rPr lang="en-US"/>
              <a:t>Image Source: </a:t>
            </a:r>
            <a:r>
              <a:rPr lang="en-US" u="sng">
                <a:solidFill>
                  <a:schemeClr val="hlink"/>
                </a:solidFill>
                <a:hlinkClick r:id="rId2"/>
              </a:rPr>
              <a:t>https://commons.wikimedia.org/wiki/File:Mountain_Moral_Monday_-_North_Carolina-202.jpg</a:t>
            </a:r>
            <a:r>
              <a:rPr lang="en-US"/>
              <a:t> licensed under CC 4.0</a:t>
            </a:r>
            <a:endParaRPr/>
          </a:p>
        </p:txBody>
      </p:sp>
      <p:sp>
        <p:nvSpPr>
          <p:cNvPr id="381" name="Google Shape;38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METHODOLOGY</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Data Acquisition:</a:t>
            </a:r>
            <a:endParaRPr/>
          </a:p>
          <a:p>
            <a:pPr indent="0" lvl="0" marL="0" rtl="0" algn="l">
              <a:spcBef>
                <a:spcPts val="0"/>
              </a:spcBef>
              <a:spcAft>
                <a:spcPts val="0"/>
              </a:spcAft>
              <a:buNone/>
            </a:pPr>
            <a:r>
              <a:rPr lang="en-US"/>
              <a:t>We obtained social vulnerability data from the CDC and ATSDR Social Vulnerability Index (SVI), utilizing the latest U.S. Census Bureau data from 2022. We used the CDC/ASTDR SVI because the CoA used this index in the existing Climate Justice Map, and it is a standard national measure of social vulnerability. The SVI consists of four main themes: socioeconomic status, household characteristics, racial and ethnic minority status, and housing type and transportation. Each theme includes variables to comprehensively assess demographic vulnerability at the census tract scale: </a:t>
            </a:r>
            <a:endParaRPr/>
          </a:p>
          <a:p>
            <a:pPr indent="0" lvl="0" marL="0" rtl="0" algn="l">
              <a:spcBef>
                <a:spcPts val="0"/>
              </a:spcBef>
              <a:spcAft>
                <a:spcPts val="0"/>
              </a:spcAft>
              <a:buNone/>
            </a:pPr>
            <a:r>
              <a:rPr lang="en-US"/>
              <a:t>Socioeconomic Status includes demographic data such as percentage of individuals below 150% poverty, unemployed, burdened with housing costs, without a high school diploma, and lacking health insurance.</a:t>
            </a:r>
            <a:endParaRPr/>
          </a:p>
          <a:p>
            <a:pPr indent="0" lvl="0" marL="0" rtl="0" algn="l">
              <a:spcBef>
                <a:spcPts val="0"/>
              </a:spcBef>
              <a:spcAft>
                <a:spcPts val="0"/>
              </a:spcAft>
              <a:buNone/>
            </a:pPr>
            <a:r>
              <a:rPr lang="en-US"/>
              <a:t>Household Characteristics encompasses variables like percentage of population aged 65 and older, aged 17 and younger, civilians with disabilities, single-parent households, and those with limited English proficiency.</a:t>
            </a:r>
            <a:endParaRPr/>
          </a:p>
          <a:p>
            <a:pPr indent="0" lvl="0" marL="0" rtl="0" algn="l">
              <a:spcBef>
                <a:spcPts val="0"/>
              </a:spcBef>
              <a:spcAft>
                <a:spcPts val="0"/>
              </a:spcAft>
              <a:buNone/>
            </a:pPr>
            <a:r>
              <a:rPr lang="en-US"/>
              <a:t>Racial and Ethnic Minority Status includes individuals who identify as Hispanic or Latino (of any race), Black and African American, American Indian and Alaska Native, Asian, Native Hawaiian and other Pacific Islander, two or more races, and other races.</a:t>
            </a:r>
            <a:endParaRPr/>
          </a:p>
          <a:p>
            <a:pPr indent="0" lvl="0" marL="0" rtl="0" algn="l">
              <a:spcBef>
                <a:spcPts val="0"/>
              </a:spcBef>
              <a:spcAft>
                <a:spcPts val="0"/>
              </a:spcAft>
              <a:buNone/>
            </a:pPr>
            <a:r>
              <a:rPr lang="en-US"/>
              <a:t>Housing Type and Transportation encompasses variables such as percentage of population in multi-unit structures, mobile homes, crowded housing conditions, without access to a vehicle, and living in group quarters.</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b="1" lang="en-US"/>
              <a:t>Data Processing:</a:t>
            </a:r>
            <a:endParaRPr b="1"/>
          </a:p>
          <a:p>
            <a:pPr indent="0" lvl="0" marL="0" rtl="0" algn="l">
              <a:spcBef>
                <a:spcPts val="0"/>
              </a:spcBef>
              <a:spcAft>
                <a:spcPts val="0"/>
              </a:spcAft>
              <a:buNone/>
            </a:pPr>
            <a:r>
              <a:rPr b="1" lang="en-US"/>
              <a:t>SVI</a:t>
            </a:r>
            <a:endParaRPr b="1"/>
          </a:p>
          <a:p>
            <a:pPr indent="0" lvl="0" marL="0" rtl="0" algn="l">
              <a:spcBef>
                <a:spcPts val="0"/>
              </a:spcBef>
              <a:spcAft>
                <a:spcPts val="0"/>
              </a:spcAft>
              <a:buNone/>
            </a:pPr>
            <a:r>
              <a:rPr lang="en-US"/>
              <a:t>Social vulnerability data from the U.S. Census American Community Survey (ACS) was processed by the CDC/ATSDR to create the SVI at the census tract scale. The CDC calculated and summed percentile rankings of ACS demographic variables into four SVI themes at the census tract level. Values of these themes were then summed and normalized on a 0-1 scale to generate an SVI ranking ("RPL_THEMES") for each census tract. We isolated the final SVI ranking ("RPL_THEMES") from the CDC/ATSDR SVI CSV file. We spatially rescaled the data to align with other datasets (LST, albedo, evapotranspiration) by assigning the tract-level SVI value to all census blocks within the same census tract.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Social Vulnerability Map </a:t>
            </a:r>
            <a:endParaRPr b="1"/>
          </a:p>
          <a:p>
            <a:pPr indent="0" lvl="0" marL="0" rtl="0" algn="l">
              <a:spcBef>
                <a:spcPts val="0"/>
              </a:spcBef>
              <a:spcAft>
                <a:spcPts val="0"/>
              </a:spcAft>
              <a:buNone/>
            </a:pPr>
            <a:r>
              <a:rPr lang="en-US"/>
              <a:t>We uploaded processed census block SVI data into ArcGIS Pro. We used spatial join tool to connect census block groups with SVI data. We applied one-to-one join operation, retaining all target features. We then used intersect match option and mean merge rule to integrate CDC SVI data into Asheville census block groups. From this we generated choropleth map displaying SVI values at the census block scale for Asheville.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9" name="Google Shape;38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RESULTS</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The social vulnerability map (</a:t>
            </a:r>
            <a:r>
              <a:rPr i="1" lang="en-US"/>
              <a:t>Figure 4</a:t>
            </a:r>
            <a:r>
              <a:rPr lang="en-US"/>
              <a:t>) shows the relative vulnerability of Asheville communities based on the CDC/ASTDR SVI. The most socially vulnerable areas were downtown, Emma, and in South Asheville to the east of Shiloh and in Biltmore Park. Broadly, the communities of West and South Asheville were moderately vulnerable. The stretch of West Asheville extending south towards Bent Creek displays the lowest social vulnerability, however, there are few citizens residing in this area, as it is an industrial sector, resulting in little to no SVI data. Altogether, the region of North Asheville has the lowest social vulnerability. Morningside/West Asheville Estates have low social vulnerability, making it an outlier to the wider adjacent communities.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76200" lvl="0" marL="0" rtl="0" algn="l">
              <a:spcBef>
                <a:spcPts val="0"/>
              </a:spcBef>
              <a:spcAft>
                <a:spcPts val="0"/>
              </a:spcAft>
              <a:buClr>
                <a:schemeClr val="dk1"/>
              </a:buClr>
              <a:buSzPts val="1200"/>
              <a:buFont typeface="Arial"/>
              <a:buChar char="•"/>
            </a:pPr>
            <a:r>
              <a:rPr i="1" lang="en-US" u="sng">
                <a:solidFill>
                  <a:schemeClr val="hlink"/>
                </a:solidFill>
                <a:hlinkClick r:id="rId2"/>
              </a:rPr>
              <a:t>What is Social Vulnerability?</a:t>
            </a:r>
            <a:endParaRPr i="1"/>
          </a:p>
          <a:p>
            <a:pPr indent="-285750" lvl="0" marL="285750" rtl="0" algn="l">
              <a:spcBef>
                <a:spcPts val="0"/>
              </a:spcBef>
              <a:spcAft>
                <a:spcPts val="0"/>
              </a:spcAft>
              <a:buClr>
                <a:schemeClr val="dk1"/>
              </a:buClr>
              <a:buSzPts val="1200"/>
              <a:buFont typeface="Arial"/>
              <a:buChar char="•"/>
            </a:pPr>
            <a:r>
              <a:rPr i="1" lang="en-US"/>
              <a:t>Every community must prepare for and respond to hazardous events, whether a natural disaster like a tornado or a disease outbreak, or an anthropogenic event such as a harmful chemical spill. The degree to which a community exhibits certain social conditions, including high poverty, low percentage of vehicle access, or crowded households, among others, may affect that community’s ability to prevent human suffering and financial loss in the event of a disaster. These factors describe a community’s social vulnerability.</a:t>
            </a:r>
            <a:endParaRPr i="1"/>
          </a:p>
          <a:p>
            <a:pPr indent="-209550" lvl="0" marL="285750" rtl="0" algn="l">
              <a:spcBef>
                <a:spcPts val="0"/>
              </a:spcBef>
              <a:spcAft>
                <a:spcPts val="0"/>
              </a:spcAft>
              <a:buClr>
                <a:schemeClr val="dk1"/>
              </a:buClr>
              <a:buSzPts val="1200"/>
              <a:buFont typeface="Arial"/>
              <a:buNone/>
            </a:pPr>
            <a:r>
              <a:t/>
            </a:r>
            <a:endParaRPr i="1"/>
          </a:p>
          <a:p>
            <a:pPr indent="-285750" lvl="0" marL="285750" rtl="0" algn="l">
              <a:spcBef>
                <a:spcPts val="0"/>
              </a:spcBef>
              <a:spcAft>
                <a:spcPts val="0"/>
              </a:spcAft>
              <a:buClr>
                <a:schemeClr val="dk1"/>
              </a:buClr>
              <a:buSzPts val="1200"/>
              <a:buFont typeface="Arial"/>
              <a:buChar char="•"/>
            </a:pPr>
            <a:r>
              <a:rPr lang="en-US"/>
              <a:t>SVI maps the communities that will most likely need support before, during, and after a hazardous event</a:t>
            </a:r>
            <a:endParaRPr i="1"/>
          </a:p>
          <a:p>
            <a:pPr indent="-209550" lvl="0" marL="285750" rtl="0" algn="l">
              <a:spcBef>
                <a:spcPts val="0"/>
              </a:spcBef>
              <a:spcAft>
                <a:spcPts val="0"/>
              </a:spcAft>
              <a:buClr>
                <a:schemeClr val="dk1"/>
              </a:buClr>
              <a:buSzPts val="1200"/>
              <a:buFont typeface="Arial"/>
              <a:buNone/>
            </a:pPr>
            <a:r>
              <a:t/>
            </a:r>
            <a:endParaRPr/>
          </a:p>
          <a:p>
            <a:pPr indent="-209550" lvl="0" marL="28575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[Map displaying SV in Asheville, NC]</a:t>
            </a:r>
            <a:endParaRPr/>
          </a:p>
          <a:p>
            <a:pPr indent="0" lvl="0" marL="0" rtl="0" algn="l">
              <a:spcBef>
                <a:spcPts val="0"/>
              </a:spcBef>
              <a:spcAft>
                <a:spcPts val="0"/>
              </a:spcAft>
              <a:buNone/>
            </a:pPr>
            <a:r>
              <a:rPr lang="en-US"/>
              <a:t>Image Credit: Map created by project authors in ArcGIS Pro</a:t>
            </a:r>
            <a:endParaRPr/>
          </a:p>
          <a:p>
            <a:pPr indent="0" lvl="0" marL="0" rtl="0" algn="l">
              <a:spcBef>
                <a:spcPts val="0"/>
              </a:spcBef>
              <a:spcAft>
                <a:spcPts val="0"/>
              </a:spcAft>
              <a:buNone/>
            </a:pPr>
            <a:r>
              <a:t/>
            </a:r>
            <a:endParaRPr/>
          </a:p>
        </p:txBody>
      </p:sp>
      <p:sp>
        <p:nvSpPr>
          <p:cNvPr id="400" name="Google Shape;40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RESULTS</a:t>
            </a:r>
            <a:endParaRPr/>
          </a:p>
          <a:p>
            <a:pPr indent="0" lvl="0" marL="0" rtl="0" algn="l">
              <a:spcBef>
                <a:spcPts val="0"/>
              </a:spcBef>
              <a:spcAft>
                <a:spcPts val="0"/>
              </a:spcAft>
              <a:buNone/>
            </a:pPr>
            <a:r>
              <a:rPr lang="en-US"/>
              <a:t>Alternative map with three classes for partners.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Symbolization method is Natural Breaks (Jenks). "With natural breaks classification (Jenks) Natural Breaks Jenks, classes are based on natural groupings inherent in the data. Class breaks are created in a way that best groups similar values together and maximizes the differences between classes. The features are divided into classes whose boundaries are set where there are relatively big differences in the data values (</a:t>
            </a:r>
            <a:r>
              <a:rPr lang="en-US" u="sng">
                <a:solidFill>
                  <a:schemeClr val="hlink"/>
                </a:solidFill>
                <a:hlinkClick r:id="rId2"/>
              </a:rPr>
              <a:t>Esri</a:t>
            </a:r>
            <a:r>
              <a:rPr lang="en-US"/>
              <a:t>)."</a:t>
            </a:r>
            <a:endParaRPr/>
          </a:p>
          <a:p>
            <a:pPr indent="0" lvl="0" marL="0" rtl="0" algn="l">
              <a:spcBef>
                <a:spcPts val="0"/>
              </a:spcBef>
              <a:spcAft>
                <a:spcPts val="0"/>
              </a:spcAft>
              <a:buNone/>
            </a:pPr>
            <a:r>
              <a:t/>
            </a:r>
            <a:endParaRPr i="1"/>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[Map displaying SV Asheville, NC]</a:t>
            </a:r>
            <a:endParaRPr/>
          </a:p>
          <a:p>
            <a:pPr indent="0" lvl="0" marL="0" rtl="0" algn="l">
              <a:spcBef>
                <a:spcPts val="0"/>
              </a:spcBef>
              <a:spcAft>
                <a:spcPts val="0"/>
              </a:spcAft>
              <a:buNone/>
            </a:pPr>
            <a:r>
              <a:rPr lang="en-US"/>
              <a:t>Image Credit: Map created by project authors in ArcGIS Pro</a:t>
            </a:r>
            <a:endParaRPr/>
          </a:p>
          <a:p>
            <a:pPr indent="0" lvl="0" marL="0" rtl="0" algn="l">
              <a:spcBef>
                <a:spcPts val="0"/>
              </a:spcBef>
              <a:spcAft>
                <a:spcPts val="0"/>
              </a:spcAft>
              <a:buNone/>
            </a:pPr>
            <a:r>
              <a:t/>
            </a:r>
            <a:endParaRPr i="1"/>
          </a:p>
        </p:txBody>
      </p:sp>
      <p:sp>
        <p:nvSpPr>
          <p:cNvPr id="417" name="Google Shape;41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Urban heat islands (UHI) are urbanized areas or cities that experience higher temperatures than adjacent rural areas (EPA, n.d.). The variation between urban and rural land surface temperatures (LST) is caused by four principal factors: cities’ low albedo, lack of vegetation, anthropogenic activities, and urban design (Nuruzzaman et al., 2015; Stache et al., 2022). First a lack of vegetation increases heat.  Evapotranspiration from vegetation and soil further lower temperatures (Qiu et al., 2013). Therefore, in cities with minimal natural</a:t>
            </a:r>
            <a:r>
              <a:rPr lang="en-US" strike="sngStrike"/>
              <a:t>,</a:t>
            </a:r>
            <a:r>
              <a:rPr lang="en-US"/>
              <a:t> vegetative cover</a:t>
            </a:r>
            <a:r>
              <a:rPr lang="en-US" strike="sngStrike"/>
              <a:t>,</a:t>
            </a:r>
            <a:r>
              <a:rPr lang="en-US"/>
              <a:t> temperatures rise.  Heat also increases in urban areas due to anthropogenic activities including transport and industry emissions, lighting, and air conditioning (Tong et al., 2021). City design can augment heat by blocking wind flow and trapping reemitted insolation (Phelan et al.). These factors create UHIs that increase temperatures by 0.5°C to 4°C during the daytime than in surrounding rural areas (EPA, n.d.).</a:t>
            </a:r>
            <a:endParaRPr/>
          </a:p>
          <a:p>
            <a:pPr indent="0" lvl="0" marL="0" rtl="0" algn="just">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[Image displaying temperature in different types of regions]</a:t>
            </a:r>
            <a:endParaRPr/>
          </a:p>
          <a:p>
            <a:pPr indent="0" lvl="0" marL="0" rtl="0" algn="l">
              <a:spcBef>
                <a:spcPts val="0"/>
              </a:spcBef>
              <a:spcAft>
                <a:spcPts val="0"/>
              </a:spcAft>
              <a:buNone/>
            </a:pPr>
            <a:r>
              <a:rPr lang="en-US"/>
              <a:t>Image Credit: Image created by project author, Caroline Tintinger, in Canva</a:t>
            </a:r>
            <a:endParaRPr/>
          </a:p>
        </p:txBody>
      </p:sp>
      <p:sp>
        <p:nvSpPr>
          <p:cNvPr id="115" name="Google Shape;11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Combining our analysis of socially vulnerability and urban heat, we will combine these factors together to assess heat vulnerability.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[Image displaying North Asheville, NC]</a:t>
            </a:r>
            <a:endParaRPr/>
          </a:p>
          <a:p>
            <a:pPr indent="0" lvl="0" marL="0" rtl="0" algn="just">
              <a:spcBef>
                <a:spcPts val="0"/>
              </a:spcBef>
              <a:spcAft>
                <a:spcPts val="0"/>
              </a:spcAft>
              <a:buNone/>
            </a:pPr>
            <a:r>
              <a:rPr lang="en-US"/>
              <a:t>Image Credit: Google Earth screenshot (over North Asheville, NC)</a:t>
            </a:r>
            <a:endParaRPr/>
          </a:p>
          <a:p>
            <a:pPr indent="0" lvl="0" marL="0" rtl="0" algn="just">
              <a:spcBef>
                <a:spcPts val="0"/>
              </a:spcBef>
              <a:spcAft>
                <a:spcPts val="0"/>
              </a:spcAft>
              <a:buNone/>
            </a:pPr>
            <a:r>
              <a:rPr lang="en-US"/>
              <a:t>Image Source: </a:t>
            </a:r>
            <a:r>
              <a:rPr lang="en-US" u="sng">
                <a:solidFill>
                  <a:schemeClr val="hlink"/>
                </a:solidFill>
                <a:hlinkClick r:id="rId2"/>
              </a:rPr>
              <a:t>https://www.google.com/maps/place/Asheville,+NC/@35.6118806,-82.5724243,4416m/data=!3m1!1e3!4m6!3m5!1s0x88598ca93c0f6f09:0x94ef31c106343a5d!8m2!3d35.5950581!4d-82.5514869!16zL20vMHlkcGQ?entry=ttu</a:t>
            </a:r>
            <a:r>
              <a:rPr lang="en-US"/>
              <a:t> </a:t>
            </a:r>
            <a:endParaRPr/>
          </a:p>
        </p:txBody>
      </p:sp>
      <p:sp>
        <p:nvSpPr>
          <p:cNvPr id="436" name="Google Shape;43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METHODOLOGY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Details of normalization on slide 11 (in urban heat index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Heat Vulnerability Index</a:t>
            </a:r>
            <a:endParaRPr/>
          </a:p>
          <a:p>
            <a:pPr indent="0" lvl="0" marL="0" rtl="0" algn="l">
              <a:spcBef>
                <a:spcPts val="0"/>
              </a:spcBef>
              <a:spcAft>
                <a:spcPts val="0"/>
              </a:spcAft>
              <a:buNone/>
            </a:pPr>
            <a:r>
              <a:rPr lang="en-US"/>
              <a:t>We combined  the urban heat and SVI indices. In accordance with the weighting of the urban heat formula, adaptive capacity was given less weight.  This process is delineated in the following formula: heat vulnerability = heat exposure * social vulnerability (1-adaptive capacity).  With the heat vulnerability scores for Asheville’s census block groups, we created the heat vulnerability map.  </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Heat Vulnerability Map</a:t>
            </a:r>
            <a:endParaRPr/>
          </a:p>
          <a:p>
            <a:pPr indent="0" lvl="0" marL="0" rtl="0" algn="l">
              <a:spcBef>
                <a:spcPts val="0"/>
              </a:spcBef>
              <a:spcAft>
                <a:spcPts val="0"/>
              </a:spcAft>
              <a:buNone/>
            </a:pPr>
            <a:r>
              <a:rPr lang="en-US"/>
              <a:t>With the heat vulnerability scores for Asheville’s census block groups, we created the heat vulnerability map.  We imported the heat vulnerability index data into ArcGIS Pro and processed it using the same data processing methodology for the urban heat map. The result was a heat vulnerability map for Asheville, NC for data from 2019-2023. This map combined the variables of heat exposure (LST), social vulnerability (demographic and socioeconomic composition of communities), and adaptive capacity (albedo and evapotranspiration).  </a:t>
            </a:r>
            <a:endParaRPr/>
          </a:p>
        </p:txBody>
      </p:sp>
      <p:sp>
        <p:nvSpPr>
          <p:cNvPr id="444" name="Google Shape;44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RESULTS</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The heat vulnerability map (</a:t>
            </a:r>
            <a:r>
              <a:rPr i="1" lang="en-US"/>
              <a:t>Figure 5) </a:t>
            </a:r>
            <a:r>
              <a:rPr lang="en-US"/>
              <a:t>combines the urban heat and social vulnerability indices, to display heat-vulnerable areas in Asheville, NC. The area with the highest heat vulnerability was in the city center and surrounding downtown Asheville. The areas with the lowest heat vulnerability were generally located towards or adjacent to the CoA’s periphery. One area inconsistent with this radial pattern was the census block group south of Shiloh and north of Arden, with relatively high heat vulnerability, influenced by high urban heat and moderate social vulnerability. Overall, there was a pronounced pattern of decreasing heat vulnerability further away from downtown.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[Map displaying Heat Vulnerability in Asheville, NC]</a:t>
            </a:r>
            <a:endParaRPr/>
          </a:p>
          <a:p>
            <a:pPr indent="0" lvl="0" marL="0" rtl="0" algn="l">
              <a:spcBef>
                <a:spcPts val="0"/>
              </a:spcBef>
              <a:spcAft>
                <a:spcPts val="0"/>
              </a:spcAft>
              <a:buNone/>
            </a:pPr>
            <a:r>
              <a:rPr lang="en-US"/>
              <a:t>Image Credit: Map created by project authors in ArcGIS Pro</a:t>
            </a:r>
            <a:endParaRPr/>
          </a:p>
          <a:p>
            <a:pPr indent="0" lvl="0" marL="0" rtl="0" algn="l">
              <a:spcBef>
                <a:spcPts val="0"/>
              </a:spcBef>
              <a:spcAft>
                <a:spcPts val="0"/>
              </a:spcAft>
              <a:buNone/>
            </a:pPr>
            <a:r>
              <a:t/>
            </a:r>
            <a:endParaRPr/>
          </a:p>
        </p:txBody>
      </p:sp>
      <p:sp>
        <p:nvSpPr>
          <p:cNvPr id="461" name="Google Shape;46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RESULTS</a:t>
            </a:r>
            <a:endParaRPr/>
          </a:p>
          <a:p>
            <a:pPr indent="0" lvl="0" marL="0" rtl="0" algn="l">
              <a:spcBef>
                <a:spcPts val="0"/>
              </a:spcBef>
              <a:spcAft>
                <a:spcPts val="0"/>
              </a:spcAft>
              <a:buNone/>
            </a:pPr>
            <a:r>
              <a:rPr lang="en-US"/>
              <a:t>Alternative map with three classes for partners.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Symbolization method is Natural Breaks (Jenks). "With natural breaks classification (Jenks) Natural Breaks Jenks, classes are based on natural groupings inherent in the data. Class breaks are created in a way that best groups similar values together and maximizes the differences between classes. The features are divided into classes whose boundaries are set where there are relatively big differences in the data values (</a:t>
            </a:r>
            <a:r>
              <a:rPr lang="en-US" u="sng">
                <a:solidFill>
                  <a:schemeClr val="hlink"/>
                </a:solidFill>
                <a:hlinkClick r:id="rId2"/>
              </a:rPr>
              <a:t>Esri</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[Map displaying Heat Vulnerability in Asheville, NC]</a:t>
            </a:r>
            <a:endParaRPr/>
          </a:p>
          <a:p>
            <a:pPr indent="0" lvl="0" marL="0" rtl="0" algn="l">
              <a:spcBef>
                <a:spcPts val="0"/>
              </a:spcBef>
              <a:spcAft>
                <a:spcPts val="0"/>
              </a:spcAft>
              <a:buNone/>
            </a:pPr>
            <a:r>
              <a:rPr lang="en-US"/>
              <a:t>Image Credit: Map created by project authors in ArcGIS Pro</a:t>
            </a:r>
            <a:endParaRPr/>
          </a:p>
          <a:p>
            <a:pPr indent="0" lvl="0" marL="0" rtl="0" algn="l">
              <a:spcBef>
                <a:spcPts val="0"/>
              </a:spcBef>
              <a:spcAft>
                <a:spcPts val="0"/>
              </a:spcAft>
              <a:buNone/>
            </a:pPr>
            <a:r>
              <a:t/>
            </a:r>
            <a:endParaRPr/>
          </a:p>
        </p:txBody>
      </p:sp>
      <p:sp>
        <p:nvSpPr>
          <p:cNvPr id="478" name="Google Shape;47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Having assess the spatial pattern of heat vulnerability, we will look at the city's spatial cooling capacity, to identify areas most in need of implementing UHI mitigation and adaptation strategies.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Image credit: Asheville GreenWorks, obtained from project partner</a:t>
            </a:r>
            <a:endParaRPr/>
          </a:p>
        </p:txBody>
      </p:sp>
      <p:sp>
        <p:nvSpPr>
          <p:cNvPr id="497" name="Google Shape;49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METHODOLOGY</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The InVEST Urban cooling model was used to inform UHI Mitigation and Adaptation Strategies. </a:t>
            </a:r>
            <a:endParaRPr/>
          </a:p>
          <a:p>
            <a:pPr indent="0" lvl="0" marL="0" rtl="0" algn="l">
              <a:spcBef>
                <a:spcPts val="0"/>
              </a:spcBef>
              <a:spcAft>
                <a:spcPts val="0"/>
              </a:spcAft>
              <a:buNone/>
            </a:pPr>
            <a:r>
              <a:rPr lang="en-US"/>
              <a:t>Per the data input needs, we incorporated ESA WorldCover Land Use Land Cover data created from sentinel 1 and 2 products, as well as a 2018 Canopy Cover layer used to inform shade cover per land cover class. </a:t>
            </a:r>
            <a:endParaRPr/>
          </a:p>
        </p:txBody>
      </p:sp>
      <p:sp>
        <p:nvSpPr>
          <p:cNvPr id="505" name="Google Shape;50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Cooling Capacity map displays the present cooling capacity (the ability to mitigate or adapt to high urban heat) of census block groups. Canopy cover, evapotranspiration rates, and albedo all contribute to adaptation and mitigation capacity in this model. Broadly, North and East Asheville have the greatest cooling capacity. The Oak Forest neighborhood in South Asheville stands out due to its relatively high capacity to mitigate and adapt to heat compared to surrounding census block groups. West Asheville has a moderately high cooling capacity. The area with the lowest cooling capacity was downtown Asheville. This is followed by areas surrounding the downtown, such as the South Slope, the River Arts District, North Downtown, and those in the southern extent of the city, such as Arden and the airport area. Generally, the areas in the CoA with dense canopy cover and less urban build up or sprawl had higher cooling capacity. </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[Map displaying InVEST model output for Asheville, NC]</a:t>
            </a:r>
            <a:endParaRPr/>
          </a:p>
          <a:p>
            <a:pPr indent="0" lvl="0" marL="0" rtl="0" algn="l">
              <a:spcBef>
                <a:spcPts val="0"/>
              </a:spcBef>
              <a:spcAft>
                <a:spcPts val="0"/>
              </a:spcAft>
              <a:buNone/>
            </a:pPr>
            <a:r>
              <a:rPr lang="en-US"/>
              <a:t>Image Credit: Map created by project authors in ArcGIS Pro</a:t>
            </a:r>
            <a:endParaRPr/>
          </a:p>
          <a:p>
            <a:pPr indent="0" lvl="0" marL="0" rtl="0" algn="l">
              <a:spcBef>
                <a:spcPts val="0"/>
              </a:spcBef>
              <a:spcAft>
                <a:spcPts val="0"/>
              </a:spcAft>
              <a:buNone/>
            </a:pPr>
            <a:r>
              <a:t/>
            </a:r>
            <a:endParaRPr b="1"/>
          </a:p>
        </p:txBody>
      </p:sp>
      <p:sp>
        <p:nvSpPr>
          <p:cNvPr id="522" name="Google Shape;52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map combines the Heat Vulnerability index and the output from the InVEST model. Bright green areas signify high cooling capacity and low heat vulnerability. An example neighborhood is Lake View Park in North Asheville, which is vegetation. These areas do not require immediate attention from a heat vulnerability perspective. Bright red areas signify low cooling capacity and high heat vulnerability, with downtown Asheville as an example, seen in the center of the map. A dark green/brown signifies high values in both of these indexes. This map is another tool that could be used by our partners to identify communities that could benefit from cooling measures.</a:t>
            </a:r>
            <a:endParaRPr/>
          </a:p>
          <a:p>
            <a:pPr indent="0" lvl="0" marL="0" rtl="0" algn="l">
              <a:spcBef>
                <a:spcPts val="0"/>
              </a:spcBef>
              <a:spcAft>
                <a:spcPts val="0"/>
              </a:spcAft>
              <a:buNone/>
            </a:pPr>
            <a:r>
              <a:rPr lang="en-US"/>
              <a:t>- talk about specifics of the map</a:t>
            </a:r>
            <a:endParaRPr/>
          </a:p>
          <a:p>
            <a:pPr indent="0" lvl="0" marL="0" rtl="0" algn="l">
              <a:spcBef>
                <a:spcPts val="0"/>
              </a:spcBef>
              <a:spcAft>
                <a:spcPts val="0"/>
              </a:spcAft>
              <a:buNone/>
            </a:pPr>
            <a:r>
              <a:t/>
            </a:r>
            <a:endParaRPr i="1"/>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[Map displaying Bivariate Map with HVI and Cooling Capacity for Asheville, NC]</a:t>
            </a:r>
            <a:endParaRPr/>
          </a:p>
          <a:p>
            <a:pPr indent="0" lvl="0" marL="0" rtl="0" algn="l">
              <a:spcBef>
                <a:spcPts val="0"/>
              </a:spcBef>
              <a:spcAft>
                <a:spcPts val="0"/>
              </a:spcAft>
              <a:buNone/>
            </a:pPr>
            <a:r>
              <a:rPr lang="en-US"/>
              <a:t>Image Credit: Map created by project authors in ArcGIS Pro</a:t>
            </a:r>
            <a:endParaRPr/>
          </a:p>
        </p:txBody>
      </p:sp>
      <p:sp>
        <p:nvSpPr>
          <p:cNvPr id="540" name="Google Shape;54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One limitation of the methodology of our study was the scale used for our analysis. Census block groups aggregate the data into larger spatial areas, obscuring data details and variability within block groups. Depiction of the data at a more granular level, such as at the census block scale could highlight UHIs and other spatial patterns of heat vulnerability more accurately than block groups. Additionally, the SVI data from the CDC/ASTDR was on the census tract scale; these larger areas diminish the data’s detail and its spatial pattern (Center for Disease Control and Prevention, n.d.).   </a:t>
            </a:r>
            <a:endParaRPr/>
          </a:p>
          <a:p>
            <a:pPr indent="0" lvl="0" marL="0" rtl="0" algn="just">
              <a:spcBef>
                <a:spcPts val="0"/>
              </a:spcBef>
              <a:spcAft>
                <a:spcPts val="0"/>
              </a:spcAft>
              <a:buNone/>
            </a:pPr>
            <a:r>
              <a:rPr lang="en-US"/>
              <a:t>Additionally, the Land Use Land Cover data from the European Space Agency, the WorldCover product, was less accurate than we had hoped. They claim an accuracy of 76.7% (Esa WorldCover Documentation), and the missing percentages were certainly noticeable. This inaccuracy was made clear in the shade input of the InVEST model, where we matched up our 2018 canopy cover data to the 'Tree Cover' class of the LULC map. Only around 62.5% of the tree cover class was actually tree cover, with the WorldCover data overestimating the amount of canopy cover. Although the tree canopy data is slightly outdated, being from 2018, as it is specialized to Asheville I am inclined to trust it more. </a:t>
            </a:r>
            <a:endParaRPr/>
          </a:p>
          <a:p>
            <a:pPr indent="0" lvl="0" marL="0" rtl="0" algn="just">
              <a:spcBef>
                <a:spcPts val="0"/>
              </a:spcBef>
              <a:spcAft>
                <a:spcPts val="0"/>
              </a:spcAft>
              <a:buNone/>
            </a:pPr>
            <a:r>
              <a:rPr lang="en-US"/>
              <a:t>There were also limitations and possible points of uncertainty in our LST, albedo, and evapotranspiration methodologies. First, LST differs from ambient air temperature. LST is the temperature of the surface, while the air temperature is above the surface. The air temperature is what people feel, not LST. LST is generally hotter than the air temperature, making Asheville appear hotter on our maps than what people experience. Despite this, we used LST as an indicator of urban heat because satellite remote sensors provide more spatial resolution than weather stations (Li et al., 2023). Second, the relationship between albedo and LST is complex, creating a point of uncertainty in our study. In general, low albedo is correlated with increased LST, however, other environmental factors can modify how albedo is absorbed or reflected. Vegetation has a relatively low albedo, absorbing more heat than reflective surfaces such as buildings, however, plants convert the absorbed energy into latent heat, which does not increase the environmental temperature. Furthermore, plants also reduce temperature through evapotranspiration and absorption of carbon dioxide. In contrast, while highly built-up areas in downtown Asheville have relatively high albedo, the proportion of absorbed insolation is instead converted to conventional heat, leading to pronounced increases in temperature (Nuruzzaman et al., 2015; Stache et al., 2022). Third, our evapotranspiration measurements were an indirect indicator of vegetation, potentially resulting in uncertainties. While evapotranspiration provides valuable information, we did not directly analyze vegetation cover for our urban heat index and map. Furthermore, we used mean evapotranspiration calculations, rather than median, as done with our other variables. In more extensive studies, we would create a tool to calculate the median value for consistency with the LST and albedo data.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[Image 1 displaying Downtown Asheville, NC]</a:t>
            </a:r>
            <a:endParaRPr/>
          </a:p>
          <a:p>
            <a:pPr indent="0" lvl="0" marL="0" rtl="0" algn="l">
              <a:spcBef>
                <a:spcPts val="0"/>
              </a:spcBef>
              <a:spcAft>
                <a:spcPts val="0"/>
              </a:spcAft>
              <a:buNone/>
            </a:pPr>
            <a:r>
              <a:rPr lang="en-US"/>
              <a:t>Image 1 Credit: Michael Tracey</a:t>
            </a:r>
            <a:endParaRPr/>
          </a:p>
          <a:p>
            <a:pPr indent="0" lvl="0" marL="0" rtl="0" algn="l">
              <a:spcBef>
                <a:spcPts val="0"/>
              </a:spcBef>
              <a:spcAft>
                <a:spcPts val="0"/>
              </a:spcAft>
              <a:buNone/>
            </a:pPr>
            <a:r>
              <a:rPr lang="en-US"/>
              <a:t>Image 1 Source: </a:t>
            </a:r>
            <a:r>
              <a:rPr lang="en-US" u="sng">
                <a:solidFill>
                  <a:schemeClr val="hlink"/>
                </a:solidFill>
                <a:hlinkClick r:id="rId2"/>
              </a:rPr>
              <a:t>https://openverse.org/image/e0311127-dbf7-4e75-812b-025a69f04cc1?q=asheville</a:t>
            </a:r>
            <a:r>
              <a:rPr lang="en-US"/>
              <a:t> licensed under CCO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2 displaying Downtown Asheville, NC from Sunset Mountain]</a:t>
            </a:r>
            <a:endParaRPr/>
          </a:p>
          <a:p>
            <a:pPr indent="0" lvl="0" marL="0" rtl="0" algn="l">
              <a:spcBef>
                <a:spcPts val="0"/>
              </a:spcBef>
              <a:spcAft>
                <a:spcPts val="0"/>
              </a:spcAft>
              <a:buNone/>
            </a:pPr>
            <a:r>
              <a:rPr lang="en-US"/>
              <a:t>Image 3 Credit: Nick Ledford</a:t>
            </a:r>
            <a:endParaRPr/>
          </a:p>
          <a:p>
            <a:pPr indent="0" lvl="0" marL="0" rtl="0" algn="l">
              <a:spcBef>
                <a:spcPts val="0"/>
              </a:spcBef>
              <a:spcAft>
                <a:spcPts val="0"/>
              </a:spcAft>
              <a:buNone/>
            </a:pPr>
            <a:r>
              <a:rPr lang="en-US"/>
              <a:t>Image 3 Source: </a:t>
            </a:r>
            <a:r>
              <a:rPr lang="en-US" u="sng">
                <a:solidFill>
                  <a:schemeClr val="hlink"/>
                </a:solidFill>
                <a:hlinkClick r:id="rId3"/>
              </a:rPr>
              <a:t>https://www.flickr.com/photos/ledford/3912443462/</a:t>
            </a:r>
            <a:r>
              <a:rPr lang="en-US"/>
              <a:t> licensed under CC BY 2.0 </a:t>
            </a:r>
            <a:endParaRPr/>
          </a:p>
          <a:p>
            <a:pPr indent="0" lvl="0" marL="0" rtl="0" algn="l">
              <a:spcBef>
                <a:spcPts val="0"/>
              </a:spcBef>
              <a:spcAft>
                <a:spcPts val="0"/>
              </a:spcAft>
              <a:buNone/>
            </a:pPr>
            <a:r>
              <a:t/>
            </a:r>
            <a:endParaRPr/>
          </a:p>
        </p:txBody>
      </p:sp>
      <p:sp>
        <p:nvSpPr>
          <p:cNvPr id="570" name="Google Shape;57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a:t>Our social vulnerability methodology had limitations. We used the CDC/ASTDR SVI because this index is the national standard for evaluating social vulnerability due to its large scope and data reliability. However, the demographic and socioeconomic variables measured in the SVI are not heat-specific (Center for Disease Control and Prevention, n.d.). It does not include specific contributing elements to heat vulnerability such as access to reliable home air-conditioning or air-conditioned spaces, home cooling energy burden, or specific health factors that make an individual more prone to heat-related health effects (Center for Disease Control and Prevention, n.d.). At the time of this study, there were no standardized, reliable heat vulnerability indices.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Our data processing method of data exclusion based on cloud cover limited our analysis. Depending on their height and structure, clouds can either cool or warm LST by reflecting isolation or trapping heat, impacting LST (NASA, n.d.). Therefore, our LST results may be slightly imprecise due to the exclusion of cloudy-day measurements, but the margin of error is minimal since clouds can both warm and cool LST, preventing significant bias in one direction.</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The time and aspect that the Landsat satellites pass over Asheville, NC affect the measurements recorded. The Landsat satellites pass over at roughly 11 am EST so temperatures are not yet at the daily maximum (as they are during the mid-afternoon) (U.S. Geological Survey, 2023). Additionally, the aspect can impact LST.  The eastern side of the mountains is hotter than the western face when the satellite LST measurements are taken in the morning, as they were exposed to the sun for a longer duration.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Our calculations and analysis also had limitations. The min-max normalization we used to standardize our data, does not process outliers well, which could have skewed the data. We also did not conduct statistical analyses. Including statistical analyses would make our evaluation of the correlation between variables (e.g. our heat vulnerability analysis between hot spots and socially vulnerable areas) robust.  Furthermore, there were possible errors from our data processing.  For instance, there were three census block groups with abnormally high albedo, possibly indicating errors that arose from the data processing, potentially from the cloud masking.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[Image 1 displaying clouds over the Blue Ridge Mountains outside Asheville, NC]</a:t>
            </a:r>
            <a:endParaRPr/>
          </a:p>
          <a:p>
            <a:pPr indent="0" lvl="0" marL="0" rtl="0" algn="l">
              <a:spcBef>
                <a:spcPts val="0"/>
              </a:spcBef>
              <a:spcAft>
                <a:spcPts val="0"/>
              </a:spcAft>
              <a:buNone/>
            </a:pPr>
            <a:r>
              <a:rPr lang="en-US"/>
              <a:t>Image 1 Credit: Unknown</a:t>
            </a:r>
            <a:endParaRPr/>
          </a:p>
          <a:p>
            <a:pPr indent="0" lvl="0" marL="0" rtl="0" algn="l">
              <a:spcBef>
                <a:spcPts val="0"/>
              </a:spcBef>
              <a:spcAft>
                <a:spcPts val="0"/>
              </a:spcAft>
              <a:buNone/>
            </a:pPr>
            <a:r>
              <a:rPr lang="en-US"/>
              <a:t>Image 1 Source: </a:t>
            </a:r>
            <a:r>
              <a:rPr lang="en-US" u="sng">
                <a:solidFill>
                  <a:schemeClr val="hlink"/>
                </a:solidFill>
                <a:hlinkClick r:id="rId2"/>
              </a:rPr>
              <a:t>https://commons.wikimedia.org/wiki/File:Blue_Ridge_Mountains_-_Asheville.jpg</a:t>
            </a:r>
            <a:r>
              <a:rPr lang="en-US"/>
              <a:t> licensed under CC BY-SA 4.0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2 displaying Landsat satellite]</a:t>
            </a:r>
            <a:endParaRPr/>
          </a:p>
          <a:p>
            <a:pPr indent="0" lvl="0" marL="0" rtl="0" algn="l">
              <a:spcBef>
                <a:spcPts val="0"/>
              </a:spcBef>
              <a:spcAft>
                <a:spcPts val="0"/>
              </a:spcAft>
              <a:buNone/>
            </a:pPr>
            <a:r>
              <a:rPr lang="en-US"/>
              <a:t>Image 2 Credit: NASA</a:t>
            </a:r>
            <a:endParaRPr/>
          </a:p>
          <a:p>
            <a:pPr indent="0" lvl="0" marL="0" rtl="0" algn="l">
              <a:spcBef>
                <a:spcPts val="0"/>
              </a:spcBef>
              <a:spcAft>
                <a:spcPts val="0"/>
              </a:spcAft>
              <a:buNone/>
            </a:pPr>
            <a:r>
              <a:rPr lang="en-US"/>
              <a:t>Image 2 Source: </a:t>
            </a:r>
            <a:r>
              <a:rPr lang="en-US" u="sng">
                <a:solidFill>
                  <a:schemeClr val="hlink"/>
                </a:solidFill>
                <a:hlinkClick r:id="rId3"/>
              </a:rPr>
              <a:t>https://www.flickr.com/photos/gsfc/7630269434</a:t>
            </a:r>
            <a:r>
              <a:rPr lang="en-US"/>
              <a:t> licensed under CC BY 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5" name="Google Shape;58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UHIs result in copious environmental, health, and economic consequences. Environmentally, temperatures increase, water quality and quantity decline, and air pollution increases (Phelan et al., 2015). Increased temperatures, and the associated decline in environmental quality, threaten human health causing increases in heat stress, heat-related illnesses, and morbidity (Tong et al., 2021). Although these adverse effects occur ubiquitously across UHIs, the severity of these effects is uneven. Hotspots are areas where severe land surface temperature (LST) is compounded by low albedo and the lack of evapotranspiration (Tong et al., 2021).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Socially vulnerable populations are significantly more likely to live in hotspots. These are heat-vulnerable communities (Mitchell &amp; Chakraborty, 2015; Tong et al., 2021). Discriminatory government practices and urban planning, such as redlining, promote the spatial correlation between vulnerability and heat resulting in neighborhoods lacking vegetation or heat-resistant infrastructure (Swope et al., 2022). In UHI hot spots, these heat-vulnerable communities have high heat exposure, limited capacity to adapt to high temperatures, and notable heat-related health risks caused by socioeconomic and demographic factors (Reid et al., 2009; Bao et al., 2015; Shahmohamadia et al., 2015).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Image Credit: Gray, D., Kalra, A., &amp; Kennedy, A., members of the NASA DEVELOP 2019 Fall Asheville Urban Development I project</a:t>
            </a:r>
            <a:endParaRPr/>
          </a:p>
          <a:p>
            <a:pPr indent="0" lvl="0" marL="0" rtl="0" algn="l">
              <a:spcBef>
                <a:spcPts val="0"/>
              </a:spcBef>
              <a:spcAft>
                <a:spcPts val="0"/>
              </a:spcAft>
              <a:buNone/>
            </a:pPr>
            <a:r>
              <a:rPr lang="en-US"/>
              <a:t>Image Source: </a:t>
            </a:r>
            <a:r>
              <a:rPr lang="en-US" u="sng">
                <a:solidFill>
                  <a:schemeClr val="hlink"/>
                </a:solidFill>
                <a:hlinkClick r:id="rId2"/>
              </a:rPr>
              <a:t>https://develop.larc.nasa.gov/2019/fall/AshevilleUrban.html</a:t>
            </a:r>
            <a:r>
              <a:rPr lang="en-US"/>
              <a:t> </a:t>
            </a:r>
            <a:endParaRPr/>
          </a:p>
        </p:txBody>
      </p:sp>
      <p:sp>
        <p:nvSpPr>
          <p:cNvPr id="130" name="Google Shape;13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Our analysis shows how urban heat, heat vulnerability, and cooling capacity interact spatially. Asheville's urban heat island effect is characterized by a radial pattern of decreasing urban heat from downtown to more rural areas, driven by the correlation between high LST and dense urban development with minimal vegetation and evapotranspiration.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Socially vulnerable communities are disproportionately located in urban heat hotspots, indicating environmental inequity. Implementing cooling measures in hotspots such as urban greening and adding green or high albedo roofs, based on the urban landscape, can mitigate urban heat effects. For instance, green roofs are a potential alternative cooling measure for areas like downtown Asheville where additional tree planting is not possible, and there already is high albedo.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project emphasizes the need for targeted interventions to reduce heat impacts, address environmental injustices, and enhance urban climate resilience. This data will update Asheville’s Climate Justice Map and inform the City of Asheville and Asheville GreenWorks’ future heat mitigation strategies including strategic tree planting, installation of cooling pavements and green or white roofs.</a:t>
            </a:r>
            <a:endParaRPr/>
          </a:p>
          <a:p>
            <a:pPr indent="-95250" lvl="0" marL="171450" rtl="0" algn="l">
              <a:spcBef>
                <a:spcPts val="0"/>
              </a:spcBef>
              <a:spcAft>
                <a:spcPts val="0"/>
              </a:spcAft>
              <a:buClr>
                <a:schemeClr val="dk1"/>
              </a:buClr>
              <a:buSzPts val="1200"/>
              <a:buFont typeface=" arial"/>
              <a:buNone/>
            </a:pPr>
            <a:r>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599" name="Google Shape;59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0571203fa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0571203fa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30571203fa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thank Tallis Monteiro, the NASA Develop North Carolina NCEI Node Center Lead, for her leadership throughout this project. Thank you to our science advisors, Douglas Rao (NOAA National Centers for Environmental Information), Edward Macie (Asheville GreenWorks, CoA Urban Forestry Commission), and Molly Woloszyn (NOAA National Integrated Drought Information System) for their mentorship, guidance, and assistance. Eric Bradford, Chris Defiore, and Sara Millar from Asheville GreenWorks and Kiera Bulan, Chris Clarke, and Bridget Herring from the City of Asheville Sustainability Department deserve thanks for their partnership and collaboration. We would like to extend their appreciation to Kathryn Caruso (prior Center Lead for the NCEI NASA DEVELOP Node), Jared Rennie (NOAA National Centers for Environmental Information) and Kenton Ross (NASA Langley Research Center) for their guidance with data acquisition and processing. Representatives from NASA and the National Oceanic and Atmospheric Administration’s National Center for Environmental Information deserve acknowledgment and thanks for their instruction and guidance.  </a:t>
            </a:r>
            <a:endParaRPr/>
          </a:p>
        </p:txBody>
      </p:sp>
      <p:sp>
        <p:nvSpPr>
          <p:cNvPr id="625" name="Google Shape;62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study area of Asheville, North Carolina.</a:t>
            </a:r>
            <a:endParaRPr/>
          </a:p>
          <a:p>
            <a:pPr indent="0" lvl="0" marL="0" rtl="0" algn="l">
              <a:spcBef>
                <a:spcPts val="0"/>
              </a:spcBef>
              <a:spcAft>
                <a:spcPts val="0"/>
              </a:spcAft>
              <a:buNone/>
            </a:pPr>
            <a:r>
              <a:rPr lang="en-US"/>
              <a:t>Asheville is in western North Carolina within the southern Appalachian Mountains in a humid temperate climate. This midsized city has an area of 117.2 km, and a population of 95,000 as of 2023, and is the most populous city in WNC (U.S. Census Bureau, 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project's study period is between 2019 and 2023.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[Map displaying Asheville, NC]</a:t>
            </a:r>
            <a:endParaRPr/>
          </a:p>
          <a:p>
            <a:pPr indent="0" lvl="0" marL="0" rtl="0" algn="l">
              <a:spcBef>
                <a:spcPts val="0"/>
              </a:spcBef>
              <a:spcAft>
                <a:spcPts val="0"/>
              </a:spcAft>
              <a:buNone/>
            </a:pPr>
            <a:r>
              <a:rPr lang="en-US"/>
              <a:t>Image Credit: Image created by project authors in ArcGIS Pro</a:t>
            </a:r>
            <a:endParaRPr/>
          </a:p>
          <a:p>
            <a:pPr indent="0" lvl="0" marL="0" rtl="0" algn="l">
              <a:spcBef>
                <a:spcPts val="0"/>
              </a:spcBef>
              <a:spcAft>
                <a:spcPts val="0"/>
              </a:spcAft>
              <a:buNone/>
            </a:pPr>
            <a:r>
              <a:t/>
            </a:r>
            <a:endParaRPr/>
          </a:p>
          <a:p>
            <a:pPr indent="-209550" lvl="1" marL="571500" rtl="0" algn="l">
              <a:spcBef>
                <a:spcPts val="0"/>
              </a:spcBef>
              <a:spcAft>
                <a:spcPts val="0"/>
              </a:spcAft>
              <a:buClr>
                <a:schemeClr val="dk1"/>
              </a:buClr>
              <a:buSzPts val="1200"/>
              <a:buFont typeface="Courier New"/>
              <a:buNone/>
            </a:pPr>
            <a:r>
              <a:t/>
            </a:r>
            <a:endParaRPr/>
          </a:p>
          <a:p>
            <a:pPr indent="-209550" lvl="1" marL="571500" rtl="0" algn="l">
              <a:spcBef>
                <a:spcPts val="0"/>
              </a:spcBef>
              <a:spcAft>
                <a:spcPts val="0"/>
              </a:spcAft>
              <a:buClr>
                <a:schemeClr val="dk1"/>
              </a:buClr>
              <a:buSzPts val="1200"/>
              <a:buFont typeface="Courier New"/>
              <a:buNone/>
            </a:pPr>
            <a:r>
              <a:t/>
            </a:r>
            <a:endParaRPr/>
          </a:p>
          <a:p>
            <a:pPr indent="-209550" lvl="1" marL="571500" rtl="0" algn="l">
              <a:spcBef>
                <a:spcPts val="0"/>
              </a:spcBef>
              <a:spcAft>
                <a:spcPts val="0"/>
              </a:spcAft>
              <a:buClr>
                <a:schemeClr val="dk1"/>
              </a:buClr>
              <a:buSzPts val="1200"/>
              <a:buFont typeface="Courier New"/>
              <a:buNone/>
            </a:pPr>
            <a:r>
              <a:t/>
            </a:r>
            <a:endParaRPr/>
          </a:p>
          <a:p>
            <a:pPr indent="-209550" lvl="0" marL="285750" rtl="0" algn="l">
              <a:spcBef>
                <a:spcPts val="0"/>
              </a:spcBef>
              <a:spcAft>
                <a:spcPts val="0"/>
              </a:spcAft>
              <a:buClr>
                <a:schemeClr val="dk1"/>
              </a:buClr>
              <a:buSzPts val="1200"/>
              <a:buFont typeface="Arial"/>
              <a:buNone/>
            </a:pPr>
            <a:r>
              <a:t/>
            </a:r>
            <a:endParaRPr/>
          </a:p>
        </p:txBody>
      </p:sp>
      <p:sp>
        <p:nvSpPr>
          <p:cNvPr id="145" name="Google Shape;14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do this project?</a:t>
            </a:r>
            <a:endParaRPr/>
          </a:p>
          <a:p>
            <a:pPr indent="0" lvl="0" marL="0" rtl="0" algn="just">
              <a:spcBef>
                <a:spcPts val="0"/>
              </a:spcBef>
              <a:spcAft>
                <a:spcPts val="0"/>
              </a:spcAft>
              <a:buNone/>
            </a:pPr>
            <a:r>
              <a:rPr lang="en-US"/>
              <a:t>Asheville saw a population increase of over 40% in the last 35 years (U.S. Census Bureau, n.d.).  With the city’s population increase, tree cover has declined by an estimated 6.4% since 2008, indicating a loss in the city’s cooling ability (The City of Asheville, 2019). Increased population, reduced tree cover, infrastructure expansion, and climate change intensification prompted further temperature increases, making Asheville an apt city of study.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As a result of this, Asheville's urban temperature rose, which can result in environmental degradation and increased stress for vulnerable populations/communities.  </a:t>
            </a:r>
            <a:endParaRPr/>
          </a:p>
          <a:p>
            <a:pPr indent="-171450" lvl="0" marL="171450" rtl="0" algn="just">
              <a:spcBef>
                <a:spcPts val="0"/>
              </a:spcBef>
              <a:spcAft>
                <a:spcPts val="0"/>
              </a:spcAft>
              <a:buClr>
                <a:schemeClr val="dk1"/>
              </a:buClr>
              <a:buSzPts val="1200"/>
              <a:buFont typeface="Calibri"/>
              <a:buChar char="-"/>
            </a:pPr>
            <a:r>
              <a:rPr lang="en-US"/>
              <a:t>Add info 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Image Credit: Ken Lane</a:t>
            </a:r>
            <a:endParaRPr/>
          </a:p>
          <a:p>
            <a:pPr indent="0" lvl="0" marL="0" rtl="0" algn="l">
              <a:spcBef>
                <a:spcPts val="0"/>
              </a:spcBef>
              <a:spcAft>
                <a:spcPts val="0"/>
              </a:spcAft>
              <a:buNone/>
            </a:pPr>
            <a:r>
              <a:rPr lang="en-US"/>
              <a:t>Image Source:  </a:t>
            </a:r>
            <a:r>
              <a:rPr lang="en-US" u="sng">
                <a:solidFill>
                  <a:schemeClr val="hlink"/>
                </a:solidFill>
                <a:hlinkClick r:id="rId2"/>
              </a:rPr>
              <a:t>https://www.flickr.com/photos/kenlane/11109519276/in/photolist-hVHc2N-dCSrEb-8U33RA-Suip3g-5qCSno-8AbYSr-8APygD-8Afdry-9t7m2E-8CNBB3-awoKd9-QHo9uh-a7TUCx-edzdqg-66GnpH-9fp9UB-edzdBV-7J8jNn-edEVbj-bjNtWy-Sysxsg-23SvCJN-awm3x4-edz9vz-7J7hi4-7JPD9v-9fqWfv-23SvC6J-2sCFTF-SGacnC-A4Ue5W-6JEn6a-Sysw3n-Uhhyeq-9BiHcu-82Neac-deJMd1-5TJGzR-oswrEq-TGaEwK-TQ1BiA-7wVfPm-qjgkwn-ekziyN-biUnKZ-pcPE1q-2WxVNF-bwi629-TDJCss-5yR3X6</a:t>
            </a:r>
            <a:r>
              <a:rPr lang="en-US"/>
              <a:t> licensed under </a:t>
            </a:r>
            <a:r>
              <a:rPr b="1" lang="en-US"/>
              <a:t>CC BY-NC-SA 2.0</a:t>
            </a:r>
            <a:endParaRPr/>
          </a:p>
          <a:p>
            <a:pPr indent="0" lvl="0" marL="0" rtl="0" algn="l">
              <a:spcBef>
                <a:spcPts val="0"/>
              </a:spcBef>
              <a:spcAft>
                <a:spcPts val="0"/>
              </a:spcAft>
              <a:buNone/>
            </a:pPr>
            <a:r>
              <a:t/>
            </a:r>
            <a:endParaRPr/>
          </a:p>
        </p:txBody>
      </p:sp>
      <p:sp>
        <p:nvSpPr>
          <p:cNvPr id="165" name="Google Shape;16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partnered with Asheville GreenWorks and the City of Asheville (CoA) Sustainability Department, to carry out the project.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Greenworks</a:t>
            </a:r>
            <a:endParaRPr/>
          </a:p>
          <a:p>
            <a:pPr indent="0" lvl="0" marL="0" rtl="0" algn="just">
              <a:spcBef>
                <a:spcPts val="0"/>
              </a:spcBef>
              <a:spcAft>
                <a:spcPts val="0"/>
              </a:spcAft>
              <a:buNone/>
            </a:pPr>
            <a:r>
              <a:rPr lang="en-US"/>
              <a:t>GreenWorks is committed to building equitable climate resiliency in Asheville through planting trees, cleaning rivers, organizing recycling initiatives, and educating the local community (Asheville GreenWorks, 2022). </a:t>
            </a:r>
            <a:endParaRPr/>
          </a:p>
          <a:p>
            <a:pPr indent="0" lvl="0" marL="0" rtl="0" algn="just">
              <a:spcBef>
                <a:spcPts val="0"/>
              </a:spcBef>
              <a:spcAft>
                <a:spcPts val="0"/>
              </a:spcAft>
              <a:buNone/>
            </a:pPr>
            <a:r>
              <a:rPr lang="en-US"/>
              <a:t>On July 24, 2023, the projected hottest day of the year, GreenWorks mapped the UHI effect across all Buncombe County, N.C. neighborhoods using the National Oceanic and Atmospheric Administration (NOAA) data to identify neighborhoods most in need of tree planting. </a:t>
            </a:r>
            <a:endParaRPr/>
          </a:p>
          <a:p>
            <a:pPr indent="0" lvl="0" marL="0" rtl="0" algn="just">
              <a:spcBef>
                <a:spcPts val="0"/>
              </a:spcBef>
              <a:spcAft>
                <a:spcPts val="0"/>
              </a:spcAft>
              <a:buNone/>
            </a:pPr>
            <a:r>
              <a:rPr lang="en-US"/>
              <a:t> </a:t>
            </a:r>
            <a:endParaRPr/>
          </a:p>
          <a:p>
            <a:pPr indent="0" lvl="0" marL="0" rtl="0" algn="l">
              <a:spcBef>
                <a:spcPts val="0"/>
              </a:spcBef>
              <a:spcAft>
                <a:spcPts val="0"/>
              </a:spcAft>
              <a:buNone/>
            </a:pPr>
            <a:r>
              <a:rPr b="1" lang="en-US"/>
              <a:t>City of Asheville Sustainability Department</a:t>
            </a:r>
            <a:endParaRPr/>
          </a:p>
          <a:p>
            <a:pPr indent="0" lvl="0" marL="0" rtl="0" algn="l">
              <a:spcBef>
                <a:spcPts val="0"/>
              </a:spcBef>
              <a:spcAft>
                <a:spcPts val="0"/>
              </a:spcAft>
              <a:buNone/>
            </a:pPr>
            <a:r>
              <a:rPr lang="en-US"/>
              <a:t>Committed to sustainable practices, infrastructure and city design.  </a:t>
            </a:r>
            <a:endParaRPr/>
          </a:p>
          <a:p>
            <a:pPr indent="0" lvl="0" marL="0" rtl="0" algn="l">
              <a:spcBef>
                <a:spcPts val="0"/>
              </a:spcBef>
              <a:spcAft>
                <a:spcPts val="0"/>
              </a:spcAft>
              <a:buNone/>
            </a:pPr>
            <a:r>
              <a:rPr lang="en-US"/>
              <a:t>On January 28, 2020, the City of Asheville signed a climate emergency proclamation through Resolution 20-25 (The City of Asheville, 2020), committing the CoA to implement sustainable practices and city design, focusing on supporting vulnerable communities in Asheville. This resolution resulted in the Climate Justice Initiative (The City of Asheville, n.d.), a collaboration with community leaders of Black, Indigenous, and People of Color (BIPOC) groups, which created the Climate Justice Index and the interactive Asheville Climate Justice Map (The City of Asheville, n.d.-a), including data collected by the 2019 NASA DEVELOP Asheville Urban Development I team (AUD1). The CoA is also building an Urban Forest Master Plan, including heat mitigation strategies for climate resilience in Asheville, such as strategic tree planting (The City of Asheville Urban Forestry Commission, 2023).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[Image 1 displaying Asheville GreenWorks Building in Asheville, NC]</a:t>
            </a:r>
            <a:endParaRPr/>
          </a:p>
          <a:p>
            <a:pPr indent="0" lvl="0" marL="0" rtl="0" algn="l">
              <a:spcBef>
                <a:spcPts val="0"/>
              </a:spcBef>
              <a:spcAft>
                <a:spcPts val="0"/>
              </a:spcAft>
              <a:buNone/>
            </a:pPr>
            <a:r>
              <a:rPr lang="en-US"/>
              <a:t>Image 1 Credit: Sarah McMullen, author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2 displaying the City Hall in Asheville, NC]</a:t>
            </a:r>
            <a:endParaRPr/>
          </a:p>
          <a:p>
            <a:pPr indent="0" lvl="0" marL="0" rtl="0" algn="l">
              <a:spcBef>
                <a:spcPts val="0"/>
              </a:spcBef>
              <a:spcAft>
                <a:spcPts val="0"/>
              </a:spcAft>
              <a:buNone/>
            </a:pPr>
            <a:r>
              <a:rPr lang="en-US"/>
              <a:t>Image 2 Credit: Dan Phairas, City of Asheville Employee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2" name="Google Shape;18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Our project objectives are a continuation of a previous develop project called Asheville Urban Development I from a team in 2019.  </a:t>
            </a:r>
            <a:endParaRPr/>
          </a:p>
          <a:p>
            <a:pPr indent="0" lvl="0" marL="0" rtl="0" algn="l">
              <a:spcBef>
                <a:spcPts val="0"/>
              </a:spcBef>
              <a:spcAft>
                <a:spcPts val="0"/>
              </a:spcAft>
              <a:buNone/>
            </a:pPr>
            <a:r>
              <a:rPr lang="en-US"/>
              <a:t>The AUD1 project, led by Gray et al. (2019), mapped Asheville's Land Surface Temperature (LST) changes from 1984 to 2018, and tree cover and 2 socioeconomic factors influencing social vulnerability. Building on this, the Asheville Urban Development II team extended the AUD1 project by mapping urban heat in the greater Asheville area from 2019 to 2023. Their objectives included investigating Urban Heat Island (UHI) impacts using environmental and social vulnerability data. They assessed the feasibility of using remote sensing to identify areas for heat mitigation and produced an urban heat map analyzing hot spots using LST, evapotranspiration, and albedo data (Moss et al., 2019). Incorporating evapotranspiration, originally used for tree cover mapping in AUD1, they expanded their research scope. They evaluated spatial correlations between UHI hot spots and social vulnerability by integrating the CDC's Social Vulnerability Index (SVI) into the urban heat map, creating a heat vulnerability map (Center for Disease Control, n.d.). Using the InVEST Urban City Cooling Model, they developed a map of UHI mitigation and adaptation measures, guiding initiatives by the City of Asheville (CoA) and Asheville GreenWorks. Strategies considered included tree planting, cool pavement, and green and white roofs (Phelan et al., 2015; Knight et al., 2021). Their work also updated the Asheville Climate Justice Index through the Asheville Climate Justice Map, reflecting data up to 2023.</a:t>
            </a:r>
            <a:endParaRPr/>
          </a:p>
        </p:txBody>
      </p:sp>
      <p:sp>
        <p:nvSpPr>
          <p:cNvPr id="194" name="Google Shape;19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flowchart is an overview of the project methodology.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Color Key:</a:t>
            </a:r>
            <a:endParaRPr/>
          </a:p>
          <a:p>
            <a:pPr indent="-171450" lvl="0" marL="171450" rtl="0" algn="l">
              <a:spcBef>
                <a:spcPts val="0"/>
              </a:spcBef>
              <a:spcAft>
                <a:spcPts val="0"/>
              </a:spcAft>
              <a:buClr>
                <a:schemeClr val="dk1"/>
              </a:buClr>
              <a:buSzPts val="1200"/>
              <a:buFont typeface="Arial"/>
              <a:buChar char="•"/>
            </a:pPr>
            <a:r>
              <a:rPr lang="en-US"/>
              <a:t>Blue = datasets</a:t>
            </a:r>
            <a:endParaRPr/>
          </a:p>
          <a:p>
            <a:pPr indent="-171450" lvl="0" marL="171450" rtl="0" algn="l">
              <a:spcBef>
                <a:spcPts val="0"/>
              </a:spcBef>
              <a:spcAft>
                <a:spcPts val="0"/>
              </a:spcAft>
              <a:buClr>
                <a:schemeClr val="dk1"/>
              </a:buClr>
              <a:buSzPts val="1200"/>
              <a:buFont typeface="Arial"/>
              <a:buChar char="•"/>
            </a:pPr>
            <a:r>
              <a:rPr lang="en-US"/>
              <a:t>Purple = indices </a:t>
            </a:r>
            <a:endParaRPr/>
          </a:p>
          <a:p>
            <a:pPr indent="-171450" lvl="0" marL="171450" rtl="0" algn="l">
              <a:spcBef>
                <a:spcPts val="0"/>
              </a:spcBef>
              <a:spcAft>
                <a:spcPts val="0"/>
              </a:spcAft>
              <a:buClr>
                <a:schemeClr val="dk1"/>
              </a:buClr>
              <a:buSzPts val="1200"/>
              <a:buFont typeface="Arial"/>
              <a:buChar char="•"/>
            </a:pPr>
            <a:r>
              <a:rPr lang="en-US"/>
              <a:t>Green = maps</a:t>
            </a:r>
            <a:endParaRPr/>
          </a:p>
          <a:p>
            <a:pPr indent="-171450" lvl="0" marL="171450" rtl="0" algn="l">
              <a:spcBef>
                <a:spcPts val="0"/>
              </a:spcBef>
              <a:spcAft>
                <a:spcPts val="0"/>
              </a:spcAft>
              <a:buClr>
                <a:schemeClr val="dk1"/>
              </a:buClr>
              <a:buSzPts val="1200"/>
              <a:buFont typeface="Arial"/>
              <a:buChar char="•"/>
            </a:pPr>
            <a:r>
              <a:rPr lang="en-US"/>
              <a:t>Orange = models</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To create our Urban heat index and map we used LST, albedo, and evapotranspiration data.  These three factors indicate the presence of hotspots.  </a:t>
            </a:r>
            <a:endParaRPr/>
          </a:p>
          <a:p>
            <a:pPr indent="0" lvl="0" marL="0" rtl="0" algn="l">
              <a:spcBef>
                <a:spcPts val="0"/>
              </a:spcBef>
              <a:spcAft>
                <a:spcPts val="0"/>
              </a:spcAft>
              <a:buNone/>
            </a:pPr>
            <a:r>
              <a:rPr lang="en-US"/>
              <a:t>To create our social vulnerability index and map we used demographic and socioeconomic data collected by the American Community Survey as part of the U.S. Census database and processed by the CDC/ASTDR to create their social vulnerability index (SVI).  We then combined the urban heat and social vulnerability indices to create the heat vulnerability index and map.  We then input the processed data in the heat vulnerability index into the InVEST urban cooling model. We also uploaded data on land use, cover, and canopy cover.  The InVEST urban cooling model produced a cooling capacity map showing the ability of areas to adapt to and mitigate urban heat.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More information on how we processed the data will be discussed later in the presentation.  </a:t>
            </a:r>
            <a:endParaRPr/>
          </a:p>
          <a:p>
            <a:pPr indent="-95250" lvl="0" marL="171450" rtl="0" algn="l">
              <a:spcBef>
                <a:spcPts val="0"/>
              </a:spcBef>
              <a:spcAft>
                <a:spcPts val="0"/>
              </a:spcAft>
              <a:buClr>
                <a:schemeClr val="dk1"/>
              </a:buClr>
              <a:buSzPts val="1200"/>
              <a:buFont typeface="Arial"/>
              <a:buNone/>
            </a:pPr>
            <a:r>
              <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226" name="Google Shape;22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used 5 satellites for our earth observations. The first three we used were Landsat 8 and 9, which we used for LST and albedo data, and ISS ECOSTRESS, which we used for Evapotranspiration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Landsat is equipped with the Operational Land Imager (OLI) and Thermal Infrared Sensor (TIRS). ISS ECOSTRESS is equipped with the Prototype Hyperspectral Infrared Imager Thermal Infrared Radiometer.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Landsat 8 and 9 have a combined revisit time of 8 days, and the scenes for our study area are taken at 11:05 am. ECOSTRESS had either daily or nearly daily visit times, so we centered the data we used around cloud-free Landsat scenes.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Landsat 8 and 9 had mixed spatial resolutions with 30 meters for optical data (like visible and near infrared) and 100 meters for thermal. ECOSTRESS had a pixel resolution of 70 meters.</a:t>
            </a:r>
            <a:endParaRPr/>
          </a:p>
          <a:p>
            <a:pPr indent="0" lvl="0" marL="0" marR="0" rtl="0" algn="l">
              <a:lnSpc>
                <a:spcPct val="100000"/>
              </a:lnSpc>
              <a:spcBef>
                <a:spcPts val="0"/>
              </a:spcBef>
              <a:spcAft>
                <a:spcPts val="0"/>
              </a:spcAft>
              <a:buClr>
                <a:schemeClr val="dk1"/>
              </a:buClr>
              <a:buSzPts val="1200"/>
              <a:buFont typeface="Calibri"/>
              <a:buNone/>
            </a:pPr>
            <a:r>
              <a:rPr lang="en-US"/>
              <a:t> </a:t>
            </a:r>
            <a:endParaRPr/>
          </a:p>
          <a:p>
            <a:pPr indent="0" lvl="0" marL="0" rtl="0" algn="l">
              <a:spcBef>
                <a:spcPts val="0"/>
              </a:spcBef>
              <a:spcAft>
                <a:spcPts val="0"/>
              </a:spcAft>
              <a:buNone/>
            </a:pPr>
            <a:r>
              <a:rPr lang="en-US"/>
              <a:t>We will give more information on data acquisition later in the presentation.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Information Below----------</a:t>
            </a:r>
            <a:endParaRPr/>
          </a:p>
          <a:p>
            <a:pPr indent="0" lvl="0" marL="0" rtl="0" algn="l">
              <a:spcBef>
                <a:spcPts val="0"/>
              </a:spcBef>
              <a:spcAft>
                <a:spcPts val="0"/>
              </a:spcAft>
              <a:buNone/>
            </a:pPr>
            <a:r>
              <a:rPr lang="en-US"/>
              <a:t>Landsat 8 Image: </a:t>
            </a:r>
            <a:r>
              <a:rPr lang="en-US" u="sng">
                <a:solidFill>
                  <a:schemeClr val="hlink"/>
                </a:solidFill>
                <a:hlinkClick r:id="rId2"/>
              </a:rPr>
              <a:t>https://landsat.gsfc.nasa.gov/satellites/landsat-8/</a:t>
            </a:r>
            <a:r>
              <a:rPr lang="en-US"/>
              <a:t> </a:t>
            </a:r>
            <a:endParaRPr/>
          </a:p>
          <a:p>
            <a:pPr indent="0" lvl="0" marL="0" rtl="0" algn="l">
              <a:spcBef>
                <a:spcPts val="0"/>
              </a:spcBef>
              <a:spcAft>
                <a:spcPts val="0"/>
              </a:spcAft>
              <a:buNone/>
            </a:pPr>
            <a:r>
              <a:rPr lang="en-US"/>
              <a:t>Landsat 9 Image: </a:t>
            </a:r>
            <a:r>
              <a:rPr i="1" lang="en-US"/>
              <a:t>Northrop Grumman, </a:t>
            </a:r>
            <a:r>
              <a:rPr lang="en-US" u="sng">
                <a:solidFill>
                  <a:schemeClr val="hlink"/>
                </a:solidFill>
                <a:hlinkClick r:id="rId3"/>
              </a:rPr>
              <a:t>https://landsat.gsfc.nasa.gov/satellites/landsat-9/landsat-9-overview/</a:t>
            </a:r>
            <a:r>
              <a:rPr lang="en-US"/>
              <a:t> </a:t>
            </a:r>
            <a:endParaRPr/>
          </a:p>
          <a:p>
            <a:pPr indent="0" lvl="0" marL="0" rtl="0" algn="l">
              <a:spcBef>
                <a:spcPts val="0"/>
              </a:spcBef>
              <a:spcAft>
                <a:spcPts val="0"/>
              </a:spcAft>
              <a:buNone/>
            </a:pPr>
            <a:r>
              <a:rPr lang="en-US"/>
              <a:t>ECOSTRESS image: </a:t>
            </a:r>
            <a:r>
              <a:rPr lang="en-US" u="sng">
                <a:solidFill>
                  <a:schemeClr val="hlink"/>
                </a:solidFill>
                <a:hlinkClick r:id="rId4"/>
              </a:rPr>
              <a:t>https://www.jpl.nasa.gov/missions/ecosystem-spaceborne-thermal-radiometer-experiment-on-space-station-ecostress</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br>
              <a:rPr lang="en-US"/>
            </a:br>
            <a:endParaRPr/>
          </a:p>
          <a:p>
            <a:pPr indent="0" lvl="0" marL="0" rtl="0" algn="l">
              <a:spcBef>
                <a:spcPts val="0"/>
              </a:spcBef>
              <a:spcAft>
                <a:spcPts val="0"/>
              </a:spcAft>
              <a:buNone/>
            </a:pPr>
            <a:r>
              <a:t/>
            </a:r>
            <a:endParaRPr/>
          </a:p>
        </p:txBody>
      </p:sp>
      <p:sp>
        <p:nvSpPr>
          <p:cNvPr id="268" name="Google Shape;26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2" name="Shape 12"/>
        <p:cNvGrpSpPr/>
        <p:nvPr/>
      </p:nvGrpSpPr>
      <p:grpSpPr>
        <a:xfrm>
          <a:off x="0" y="0"/>
          <a:ext cx="0" cy="0"/>
          <a:chOff x="0" y="0"/>
          <a:chExt cx="0" cy="0"/>
        </a:xfrm>
      </p:grpSpPr>
      <p:pic>
        <p:nvPicPr>
          <p:cNvPr descr="Map  Description automatically generated" id="13" name="Google Shape;13;p33"/>
          <p:cNvPicPr preferRelativeResize="0"/>
          <p:nvPr/>
        </p:nvPicPr>
        <p:blipFill rotWithShape="1">
          <a:blip r:embed="rId2">
            <a:alphaModFix/>
          </a:blip>
          <a:srcRect b="329" l="6074" r="28867" t="328"/>
          <a:stretch/>
        </p:blipFill>
        <p:spPr>
          <a:xfrm>
            <a:off x="0" y="0"/>
            <a:ext cx="5988429" cy="6858000"/>
          </a:xfrm>
          <a:prstGeom prst="rect">
            <a:avLst/>
          </a:prstGeom>
          <a:noFill/>
          <a:ln>
            <a:noFill/>
          </a:ln>
          <a:effectLst>
            <a:outerShdw blurRad="50800" rotWithShape="0" algn="tl" dir="2700000" dist="38100">
              <a:srgbClr val="000000">
                <a:alpha val="40000"/>
              </a:srgbClr>
            </a:outerShdw>
          </a:effectLst>
        </p:spPr>
      </p:pic>
      <p:sp>
        <p:nvSpPr>
          <p:cNvPr id="14" name="Google Shape;14;p33"/>
          <p:cNvSpPr txBox="1"/>
          <p:nvPr>
            <p:ph type="title"/>
          </p:nvPr>
        </p:nvSpPr>
        <p:spPr>
          <a:xfrm>
            <a:off x="6379770" y="1282064"/>
            <a:ext cx="5545530" cy="199153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600"/>
              <a:buNone/>
              <a:defRPr sz="3600">
                <a:solidFill>
                  <a:srgbClr val="236F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33"/>
          <p:cNvSpPr txBox="1"/>
          <p:nvPr>
            <p:ph idx="1" type="body"/>
          </p:nvPr>
        </p:nvSpPr>
        <p:spPr>
          <a:xfrm>
            <a:off x="6379770" y="3358733"/>
            <a:ext cx="5545530" cy="5120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800"/>
              <a:buNone/>
              <a:defRPr>
                <a:solidFill>
                  <a:srgbClr val="236F99"/>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6" name="Google Shape;16;p33"/>
          <p:cNvGrpSpPr/>
          <p:nvPr/>
        </p:nvGrpSpPr>
        <p:grpSpPr>
          <a:xfrm>
            <a:off x="9322544" y="381671"/>
            <a:ext cx="2609014" cy="741586"/>
            <a:chOff x="9147470" y="238125"/>
            <a:chExt cx="2609014" cy="741586"/>
          </a:xfrm>
        </p:grpSpPr>
        <p:pic>
          <p:nvPicPr>
            <p:cNvPr id="17" name="Google Shape;17;p33"/>
            <p:cNvPicPr preferRelativeResize="0"/>
            <p:nvPr/>
          </p:nvPicPr>
          <p:blipFill rotWithShape="1">
            <a:blip r:embed="rId3">
              <a:alphaModFix/>
            </a:blip>
            <a:srcRect b="0" l="0" r="0" t="0"/>
            <a:stretch/>
          </p:blipFill>
          <p:spPr>
            <a:xfrm>
              <a:off x="10885876" y="238125"/>
              <a:ext cx="870608" cy="741586"/>
            </a:xfrm>
            <a:prstGeom prst="rect">
              <a:avLst/>
            </a:prstGeom>
            <a:noFill/>
            <a:ln>
              <a:noFill/>
            </a:ln>
          </p:spPr>
        </p:pic>
        <p:sp>
          <p:nvSpPr>
            <p:cNvPr id="18" name="Google Shape;18;p33"/>
            <p:cNvSpPr txBox="1"/>
            <p:nvPr/>
          </p:nvSpPr>
          <p:spPr>
            <a:xfrm>
              <a:off x="9147470" y="433495"/>
              <a:ext cx="1640135" cy="350116"/>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n-US" sz="800" u="none" cap="none" strike="noStrike">
                  <a:solidFill>
                    <a:schemeClr val="dk1"/>
                  </a:solidFill>
                  <a:latin typeface="Arial"/>
                  <a:ea typeface="Arial"/>
                  <a:cs typeface="Arial"/>
                  <a:sym typeface="Arial"/>
                </a:rPr>
                <a:t>National Aeronautics and Space Administration</a:t>
              </a:r>
              <a:endParaRPr b="1" i="0" sz="800" u="none" cap="none" strike="noStrike">
                <a:solidFill>
                  <a:schemeClr val="dk1"/>
                </a:solidFill>
                <a:latin typeface="Arial"/>
                <a:ea typeface="Arial"/>
                <a:cs typeface="Arial"/>
                <a:sym typeface="Arial"/>
              </a:endParaRPr>
            </a:p>
          </p:txBody>
        </p:sp>
        <p:cxnSp>
          <p:nvCxnSpPr>
            <p:cNvPr id="19" name="Google Shape;19;p33"/>
            <p:cNvCxnSpPr/>
            <p:nvPr/>
          </p:nvCxnSpPr>
          <p:spPr>
            <a:xfrm>
              <a:off x="10835976" y="292062"/>
              <a:ext cx="0" cy="622338"/>
            </a:xfrm>
            <a:prstGeom prst="straightConnector1">
              <a:avLst/>
            </a:prstGeom>
            <a:noFill/>
            <a:ln cap="flat" cmpd="sng" w="12700">
              <a:solidFill>
                <a:schemeClr val="dk1"/>
              </a:solidFill>
              <a:prstDash val="solid"/>
              <a:miter lim="800000"/>
              <a:headEnd len="sm" w="sm" type="none"/>
              <a:tailEnd len="sm" w="sm" type="none"/>
            </a:ln>
          </p:spPr>
        </p:cxnSp>
      </p:grpSp>
      <p:cxnSp>
        <p:nvCxnSpPr>
          <p:cNvPr id="20" name="Google Shape;20;p33"/>
          <p:cNvCxnSpPr/>
          <p:nvPr/>
        </p:nvCxnSpPr>
        <p:spPr>
          <a:xfrm>
            <a:off x="6350873" y="4053075"/>
            <a:ext cx="5574427" cy="0"/>
          </a:xfrm>
          <a:prstGeom prst="straightConnector1">
            <a:avLst/>
          </a:prstGeom>
          <a:noFill/>
          <a:ln cap="flat" cmpd="sng" w="9525">
            <a:solidFill>
              <a:srgbClr val="236F99"/>
            </a:solidFill>
            <a:prstDash val="solid"/>
            <a:miter lim="800000"/>
            <a:headEnd len="sm" w="sm" type="none"/>
            <a:tailEnd len="sm" w="sm" type="none"/>
          </a:ln>
        </p:spPr>
      </p:cxnSp>
      <p:sp>
        <p:nvSpPr>
          <p:cNvPr id="21" name="Google Shape;21;p33"/>
          <p:cNvSpPr txBox="1"/>
          <p:nvPr>
            <p:ph idx="2" type="body"/>
          </p:nvPr>
        </p:nvSpPr>
        <p:spPr>
          <a:xfrm>
            <a:off x="6350873" y="4240201"/>
            <a:ext cx="2595384" cy="5120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200"/>
              <a:buNone/>
              <a:defRPr sz="2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3"/>
          <p:cNvSpPr txBox="1"/>
          <p:nvPr>
            <p:ph idx="3" type="body"/>
          </p:nvPr>
        </p:nvSpPr>
        <p:spPr>
          <a:xfrm>
            <a:off x="6350873" y="4752265"/>
            <a:ext cx="2595384" cy="5120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200"/>
              <a:buNone/>
              <a:defRPr sz="2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3"/>
          <p:cNvSpPr txBox="1"/>
          <p:nvPr>
            <p:ph idx="4" type="body"/>
          </p:nvPr>
        </p:nvSpPr>
        <p:spPr>
          <a:xfrm>
            <a:off x="6350873" y="5258712"/>
            <a:ext cx="2595384" cy="5120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200"/>
              <a:buNone/>
              <a:defRPr sz="2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3"/>
          <p:cNvSpPr txBox="1"/>
          <p:nvPr>
            <p:ph idx="5" type="body"/>
          </p:nvPr>
        </p:nvSpPr>
        <p:spPr>
          <a:xfrm>
            <a:off x="9322544" y="4240201"/>
            <a:ext cx="2595385" cy="5120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200"/>
              <a:buNone/>
              <a:defRPr sz="2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3"/>
          <p:cNvSpPr txBox="1"/>
          <p:nvPr>
            <p:ph idx="6" type="body"/>
          </p:nvPr>
        </p:nvSpPr>
        <p:spPr>
          <a:xfrm>
            <a:off x="9322544" y="4752265"/>
            <a:ext cx="2595385" cy="5120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200"/>
              <a:buNone/>
              <a:defRPr sz="2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3"/>
          <p:cNvSpPr txBox="1"/>
          <p:nvPr>
            <p:ph idx="7" type="body"/>
          </p:nvPr>
        </p:nvSpPr>
        <p:spPr>
          <a:xfrm>
            <a:off x="9322544" y="5258712"/>
            <a:ext cx="2595385" cy="5120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200"/>
              <a:buNone/>
              <a:defRPr sz="2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33"/>
          <p:cNvSpPr/>
          <p:nvPr/>
        </p:nvSpPr>
        <p:spPr>
          <a:xfrm>
            <a:off x="216921" y="5792418"/>
            <a:ext cx="984624" cy="984624"/>
          </a:xfrm>
          <a:prstGeom prst="ellipse">
            <a:avLst/>
          </a:prstGeom>
          <a:solidFill>
            <a:srgbClr val="236F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grpSp>
        <p:nvGrpSpPr>
          <p:cNvPr id="28" name="Google Shape;28;p33"/>
          <p:cNvGrpSpPr/>
          <p:nvPr/>
        </p:nvGrpSpPr>
        <p:grpSpPr>
          <a:xfrm>
            <a:off x="-59779" y="5848350"/>
            <a:ext cx="12438744" cy="870324"/>
            <a:chOff x="-59779" y="5848350"/>
            <a:chExt cx="12438744" cy="870324"/>
          </a:xfrm>
        </p:grpSpPr>
        <p:sp>
          <p:nvSpPr>
            <p:cNvPr id="29" name="Google Shape;29;p33"/>
            <p:cNvSpPr/>
            <p:nvPr/>
          </p:nvSpPr>
          <p:spPr>
            <a:xfrm>
              <a:off x="-59779" y="6094782"/>
              <a:ext cx="12438744" cy="510818"/>
            </a:xfrm>
            <a:prstGeom prst="rect">
              <a:avLst/>
            </a:prstGeom>
            <a:solidFill>
              <a:srgbClr val="236F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grpSp>
          <p:nvGrpSpPr>
            <p:cNvPr id="30" name="Google Shape;30;p33"/>
            <p:cNvGrpSpPr/>
            <p:nvPr/>
          </p:nvGrpSpPr>
          <p:grpSpPr>
            <a:xfrm>
              <a:off x="274071" y="5848350"/>
              <a:ext cx="870324" cy="870324"/>
              <a:chOff x="274071" y="5848350"/>
              <a:chExt cx="870324" cy="870324"/>
            </a:xfrm>
          </p:grpSpPr>
          <p:sp>
            <p:nvSpPr>
              <p:cNvPr id="31" name="Google Shape;31;p33"/>
              <p:cNvSpPr/>
              <p:nvPr/>
            </p:nvSpPr>
            <p:spPr>
              <a:xfrm>
                <a:off x="274071" y="5848350"/>
                <a:ext cx="870324" cy="87032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pic>
            <p:nvPicPr>
              <p:cNvPr descr="A picture containing text, sign, device, meter  Description automatically generated" id="32" name="Google Shape;32;p33"/>
              <p:cNvPicPr preferRelativeResize="0"/>
              <p:nvPr/>
            </p:nvPicPr>
            <p:blipFill rotWithShape="1">
              <a:blip r:embed="rId4">
                <a:alphaModFix/>
              </a:blip>
              <a:srcRect b="0" l="0" r="0" t="0"/>
              <a:stretch/>
            </p:blipFill>
            <p:spPr>
              <a:xfrm>
                <a:off x="339211" y="5908429"/>
                <a:ext cx="751158" cy="759845"/>
              </a:xfrm>
              <a:prstGeom prst="rect">
                <a:avLst/>
              </a:prstGeom>
              <a:noFill/>
              <a:ln>
                <a:noFill/>
              </a:ln>
            </p:spPr>
          </p:pic>
        </p:grpSp>
        <p:grpSp>
          <p:nvGrpSpPr>
            <p:cNvPr id="33" name="Google Shape;33;p33"/>
            <p:cNvGrpSpPr/>
            <p:nvPr/>
          </p:nvGrpSpPr>
          <p:grpSpPr>
            <a:xfrm>
              <a:off x="11084866" y="5868349"/>
              <a:ext cx="833063" cy="833063"/>
              <a:chOff x="11084866" y="5868349"/>
              <a:chExt cx="833063" cy="833063"/>
            </a:xfrm>
          </p:grpSpPr>
          <p:sp>
            <p:nvSpPr>
              <p:cNvPr id="34" name="Google Shape;34;p33"/>
              <p:cNvSpPr/>
              <p:nvPr/>
            </p:nvSpPr>
            <p:spPr>
              <a:xfrm>
                <a:off x="11084866" y="5868349"/>
                <a:ext cx="833063" cy="833063"/>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pic>
            <p:nvPicPr>
              <p:cNvPr id="35" name="Google Shape;35;p33"/>
              <p:cNvPicPr preferRelativeResize="0"/>
              <p:nvPr/>
            </p:nvPicPr>
            <p:blipFill rotWithShape="1">
              <a:blip r:embed="rId5">
                <a:alphaModFix/>
              </a:blip>
              <a:srcRect b="0" l="0" r="0" t="0"/>
              <a:stretch/>
            </p:blipFill>
            <p:spPr>
              <a:xfrm>
                <a:off x="11144709" y="5920009"/>
                <a:ext cx="721056" cy="721056"/>
              </a:xfrm>
              <a:prstGeom prst="rect">
                <a:avLst/>
              </a:prstGeom>
              <a:noFill/>
              <a:ln>
                <a:noFill/>
              </a:ln>
            </p:spPr>
          </p:pic>
        </p:grpSp>
      </p:grpSp>
      <p:sp>
        <p:nvSpPr>
          <p:cNvPr id="36" name="Google Shape;36;p33"/>
          <p:cNvSpPr txBox="1"/>
          <p:nvPr>
            <p:ph idx="8" type="body"/>
          </p:nvPr>
        </p:nvSpPr>
        <p:spPr>
          <a:xfrm>
            <a:off x="1257185" y="6094782"/>
            <a:ext cx="4308249" cy="51081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SzPts val="2200"/>
              <a:buNone/>
              <a:defRPr b="1" sz="2200">
                <a:solidFill>
                  <a:schemeClr val="l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696">
          <p15:clr>
            <a:srgbClr val="FBAE40"/>
          </p15:clr>
        </p15:guide>
        <p15:guide id="2" orient="horz" pos="4224">
          <p15:clr>
            <a:srgbClr val="FBAE40"/>
          </p15:clr>
        </p15:guide>
        <p15:guide id="3" pos="75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plate 3">
  <p:cSld name="Template 3">
    <p:spTree>
      <p:nvGrpSpPr>
        <p:cNvPr id="37" name="Shape 37"/>
        <p:cNvGrpSpPr/>
        <p:nvPr/>
      </p:nvGrpSpPr>
      <p:grpSpPr>
        <a:xfrm>
          <a:off x="0" y="0"/>
          <a:ext cx="0" cy="0"/>
          <a:chOff x="0" y="0"/>
          <a:chExt cx="0" cy="0"/>
        </a:xfrm>
      </p:grpSpPr>
      <p:sp>
        <p:nvSpPr>
          <p:cNvPr id="38" name="Google Shape;38;p34"/>
          <p:cNvSpPr/>
          <p:nvPr/>
        </p:nvSpPr>
        <p:spPr>
          <a:xfrm>
            <a:off x="0" y="-17532"/>
            <a:ext cx="12192000" cy="8557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39" name="Google Shape;39;p34"/>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4"/>
          <p:cNvSpPr txBox="1"/>
          <p:nvPr>
            <p:ph idx="1" type="body"/>
          </p:nvPr>
        </p:nvSpPr>
        <p:spPr>
          <a:xfrm>
            <a:off x="506896" y="1295400"/>
            <a:ext cx="11179175" cy="5018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plate 1">
  <p:cSld name="Template 1">
    <p:spTree>
      <p:nvGrpSpPr>
        <p:cNvPr id="41" name="Shape 41"/>
        <p:cNvGrpSpPr/>
        <p:nvPr/>
      </p:nvGrpSpPr>
      <p:grpSpPr>
        <a:xfrm>
          <a:off x="0" y="0"/>
          <a:ext cx="0" cy="0"/>
          <a:chOff x="0" y="0"/>
          <a:chExt cx="0" cy="0"/>
        </a:xfrm>
      </p:grpSpPr>
      <p:sp>
        <p:nvSpPr>
          <p:cNvPr id="42" name="Google Shape;42;p35"/>
          <p:cNvSpPr txBox="1"/>
          <p:nvPr>
            <p:ph type="title"/>
          </p:nvPr>
        </p:nvSpPr>
        <p:spPr>
          <a:xfrm>
            <a:off x="506895" y="329681"/>
            <a:ext cx="11179175" cy="69046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SzPts val="4400"/>
              <a:buNone/>
              <a:defRPr sz="4400">
                <a:solidFill>
                  <a:srgbClr val="236F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5"/>
          <p:cNvSpPr txBox="1"/>
          <p:nvPr>
            <p:ph idx="1" type="body"/>
          </p:nvPr>
        </p:nvSpPr>
        <p:spPr>
          <a:xfrm>
            <a:off x="506896" y="1295400"/>
            <a:ext cx="11179175" cy="5018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8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plate 5">
  <p:cSld name="Template 5">
    <p:spTree>
      <p:nvGrpSpPr>
        <p:cNvPr id="44" name="Shape 44"/>
        <p:cNvGrpSpPr/>
        <p:nvPr/>
      </p:nvGrpSpPr>
      <p:grpSpPr>
        <a:xfrm>
          <a:off x="0" y="0"/>
          <a:ext cx="0" cy="0"/>
          <a:chOff x="0" y="0"/>
          <a:chExt cx="0" cy="0"/>
        </a:xfrm>
      </p:grpSpPr>
      <p:sp>
        <p:nvSpPr>
          <p:cNvPr id="45" name="Google Shape;45;p36"/>
          <p:cNvSpPr txBox="1"/>
          <p:nvPr>
            <p:ph type="title"/>
          </p:nvPr>
        </p:nvSpPr>
        <p:spPr>
          <a:xfrm>
            <a:off x="506895" y="329681"/>
            <a:ext cx="11179175" cy="69046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SzPts val="4400"/>
              <a:buNone/>
              <a:defRPr sz="4400">
                <a:solidFill>
                  <a:srgbClr val="236F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A black and white logo  Description automatically generated with low confidence" id="46" name="Google Shape;46;p36"/>
          <p:cNvPicPr preferRelativeResize="0"/>
          <p:nvPr/>
        </p:nvPicPr>
        <p:blipFill rotWithShape="1">
          <a:blip r:embed="rId2">
            <a:alphaModFix/>
          </a:blip>
          <a:srcRect b="0" l="0" r="0" t="0"/>
          <a:stretch/>
        </p:blipFill>
        <p:spPr>
          <a:xfrm>
            <a:off x="11166706" y="6075533"/>
            <a:ext cx="567983" cy="567983"/>
          </a:xfrm>
          <a:prstGeom prst="rect">
            <a:avLst/>
          </a:prstGeom>
          <a:noFill/>
          <a:ln>
            <a:noFill/>
          </a:ln>
        </p:spPr>
      </p:pic>
      <p:sp>
        <p:nvSpPr>
          <p:cNvPr id="47" name="Google Shape;47;p36"/>
          <p:cNvSpPr txBox="1"/>
          <p:nvPr>
            <p:ph idx="1" type="body"/>
          </p:nvPr>
        </p:nvSpPr>
        <p:spPr>
          <a:xfrm>
            <a:off x="506896" y="1295400"/>
            <a:ext cx="11179175" cy="5018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6"/>
          <p:cNvSpPr/>
          <p:nvPr/>
        </p:nvSpPr>
        <p:spPr>
          <a:xfrm>
            <a:off x="-25399" y="66676"/>
            <a:ext cx="529521" cy="1228725"/>
          </a:xfrm>
          <a:custGeom>
            <a:rect b="b" l="l" r="r" t="t"/>
            <a:pathLst>
              <a:path extrusionOk="0" h="1228725" w="529521">
                <a:moveTo>
                  <a:pt x="25047" y="0"/>
                </a:moveTo>
                <a:lnTo>
                  <a:pt x="529521" y="252237"/>
                </a:lnTo>
                <a:lnTo>
                  <a:pt x="529521" y="976489"/>
                </a:lnTo>
                <a:lnTo>
                  <a:pt x="25047" y="1228725"/>
                </a:lnTo>
                <a:lnTo>
                  <a:pt x="0" y="1216202"/>
                </a:lnTo>
                <a:lnTo>
                  <a:pt x="0" y="12524"/>
                </a:lnTo>
                <a:lnTo>
                  <a:pt x="25047" y="0"/>
                </a:lnTo>
                <a:close/>
              </a:path>
            </a:pathLst>
          </a:custGeom>
          <a:solidFill>
            <a:srgbClr val="236F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knowledgments">
  <p:cSld name="Acknowledgments">
    <p:spTree>
      <p:nvGrpSpPr>
        <p:cNvPr id="49" name="Shape 49"/>
        <p:cNvGrpSpPr/>
        <p:nvPr/>
      </p:nvGrpSpPr>
      <p:grpSpPr>
        <a:xfrm>
          <a:off x="0" y="0"/>
          <a:ext cx="0" cy="0"/>
          <a:chOff x="0" y="0"/>
          <a:chExt cx="0" cy="0"/>
        </a:xfrm>
      </p:grpSpPr>
      <p:sp>
        <p:nvSpPr>
          <p:cNvPr id="50" name="Google Shape;50;p37"/>
          <p:cNvSpPr/>
          <p:nvPr/>
        </p:nvSpPr>
        <p:spPr>
          <a:xfrm rot="5400000">
            <a:off x="8604114" y="2281136"/>
            <a:ext cx="5632315" cy="1070042"/>
          </a:xfrm>
          <a:prstGeom prst="homePlate">
            <a:avLst>
              <a:gd fmla="val 50000" name="adj"/>
            </a:avLst>
          </a:prstGeom>
          <a:solidFill>
            <a:srgbClr val="236F9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pic>
        <p:nvPicPr>
          <p:cNvPr descr="A picture containing text, sign, device, meter  Description automatically generated" id="51" name="Google Shape;51;p37"/>
          <p:cNvPicPr preferRelativeResize="0"/>
          <p:nvPr/>
        </p:nvPicPr>
        <p:blipFill rotWithShape="1">
          <a:blip r:embed="rId2">
            <a:alphaModFix/>
          </a:blip>
          <a:srcRect b="0" l="0" r="0" t="0"/>
          <a:stretch/>
        </p:blipFill>
        <p:spPr>
          <a:xfrm>
            <a:off x="11059844" y="5842431"/>
            <a:ext cx="751158" cy="759845"/>
          </a:xfrm>
          <a:prstGeom prst="rect">
            <a:avLst/>
          </a:prstGeom>
          <a:noFill/>
          <a:ln>
            <a:noFill/>
          </a:ln>
        </p:spPr>
      </p:pic>
      <p:pic>
        <p:nvPicPr>
          <p:cNvPr id="52" name="Google Shape;52;p37"/>
          <p:cNvPicPr preferRelativeResize="0"/>
          <p:nvPr/>
        </p:nvPicPr>
        <p:blipFill rotWithShape="1">
          <a:blip r:embed="rId3">
            <a:alphaModFix/>
          </a:blip>
          <a:srcRect b="0" l="0" r="0" t="0"/>
          <a:stretch/>
        </p:blipFill>
        <p:spPr>
          <a:xfrm>
            <a:off x="11025642" y="255724"/>
            <a:ext cx="764423" cy="764423"/>
          </a:xfrm>
          <a:prstGeom prst="rect">
            <a:avLst/>
          </a:prstGeom>
          <a:noFill/>
          <a:ln>
            <a:noFill/>
          </a:ln>
        </p:spPr>
      </p:pic>
      <p:sp>
        <p:nvSpPr>
          <p:cNvPr id="53" name="Google Shape;53;p37"/>
          <p:cNvSpPr txBox="1"/>
          <p:nvPr/>
        </p:nvSpPr>
        <p:spPr>
          <a:xfrm>
            <a:off x="506895" y="329681"/>
            <a:ext cx="10320761" cy="690466"/>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rgbClr val="236F99"/>
              </a:buClr>
              <a:buSzPts val="4400"/>
              <a:buFont typeface="Century Gothic"/>
              <a:buNone/>
            </a:pPr>
            <a:r>
              <a:rPr b="1" lang="en-US" sz="4400">
                <a:solidFill>
                  <a:srgbClr val="236F99"/>
                </a:solidFill>
                <a:latin typeface="Century Gothic"/>
                <a:ea typeface="Century Gothic"/>
                <a:cs typeface="Century Gothic"/>
                <a:sym typeface="Century Gothic"/>
              </a:rPr>
              <a:t>Acknowledgments</a:t>
            </a:r>
            <a:endParaRPr/>
          </a:p>
        </p:txBody>
      </p:sp>
      <p:sp>
        <p:nvSpPr>
          <p:cNvPr id="54" name="Google Shape;54;p37"/>
          <p:cNvSpPr txBox="1"/>
          <p:nvPr>
            <p:ph idx="1" type="body"/>
          </p:nvPr>
        </p:nvSpPr>
        <p:spPr>
          <a:xfrm>
            <a:off x="506895" y="1295400"/>
            <a:ext cx="10213975" cy="4757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37"/>
          <p:cNvSpPr/>
          <p:nvPr/>
        </p:nvSpPr>
        <p:spPr>
          <a:xfrm>
            <a:off x="380998" y="6151819"/>
            <a:ext cx="10391777" cy="4539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750">
                <a:solidFill>
                  <a:srgbClr val="3F3F3F"/>
                </a:solidFill>
                <a:latin typeface="Century Gothic"/>
                <a:ea typeface="Century Gothic"/>
                <a:cs typeface="Century Gothic"/>
                <a:sym typeface="Century Gothic"/>
              </a:rPr>
              <a:t>This material is based upon work supported by NASA through contract 80LARC23FA024. Any mention of a commercial product, service, or activity in this material does not constitute NASA endorsement. Any opinions, findings, and conclusions or recommendations expressed in this material are those of the author(s) and do not necessarily reflect the views of the National Aeronautics and Space Administration and partner organizations. </a:t>
            </a:r>
            <a:endParaRPr/>
          </a:p>
          <a:p>
            <a:pPr indent="0" lvl="0" marL="0" marR="0" rtl="0" algn="ctr">
              <a:spcBef>
                <a:spcPts val="0"/>
              </a:spcBef>
              <a:spcAft>
                <a:spcPts val="0"/>
              </a:spcAft>
              <a:buNone/>
            </a:pPr>
            <a:r>
              <a:t/>
            </a:r>
            <a:endParaRPr i="1" sz="800">
              <a:solidFill>
                <a:srgbClr val="75707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plate 2">
  <p:cSld name="Template 2">
    <p:spTree>
      <p:nvGrpSpPr>
        <p:cNvPr id="56" name="Shape 56"/>
        <p:cNvGrpSpPr/>
        <p:nvPr/>
      </p:nvGrpSpPr>
      <p:grpSpPr>
        <a:xfrm>
          <a:off x="0" y="0"/>
          <a:ext cx="0" cy="0"/>
          <a:chOff x="0" y="0"/>
          <a:chExt cx="0" cy="0"/>
        </a:xfrm>
      </p:grpSpPr>
      <p:sp>
        <p:nvSpPr>
          <p:cNvPr id="57" name="Google Shape;57;p38"/>
          <p:cNvSpPr txBox="1"/>
          <p:nvPr>
            <p:ph type="title"/>
          </p:nvPr>
        </p:nvSpPr>
        <p:spPr>
          <a:xfrm>
            <a:off x="506895" y="329681"/>
            <a:ext cx="11179175" cy="69046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SzPts val="4400"/>
              <a:buNone/>
              <a:defRPr sz="4400">
                <a:solidFill>
                  <a:srgbClr val="236F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8"/>
          <p:cNvSpPr txBox="1"/>
          <p:nvPr>
            <p:ph idx="1" type="body"/>
          </p:nvPr>
        </p:nvSpPr>
        <p:spPr>
          <a:xfrm>
            <a:off x="506896" y="1295400"/>
            <a:ext cx="11179175" cy="5018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9" name="Google Shape;59;p38"/>
          <p:cNvCxnSpPr/>
          <p:nvPr/>
        </p:nvCxnSpPr>
        <p:spPr>
          <a:xfrm>
            <a:off x="506895" y="1020147"/>
            <a:ext cx="11178209" cy="0"/>
          </a:xfrm>
          <a:prstGeom prst="straightConnector1">
            <a:avLst/>
          </a:prstGeom>
          <a:noFill/>
          <a:ln cap="flat" cmpd="sng" w="12700">
            <a:solidFill>
              <a:srgbClr val="236F99"/>
            </a:solidFill>
            <a:prstDash val="solid"/>
            <a:miter lim="800000"/>
            <a:headEnd len="sm" w="sm" type="none"/>
            <a:tailEnd len="sm" w="sm" type="none"/>
          </a:ln>
        </p:spPr>
      </p:cxnSp>
    </p:spTree>
  </p:cSld>
  <p:clrMapOvr>
    <a:masterClrMapping/>
  </p:clrMapOvr>
  <p:extLst>
    <p:ext uri="{DCECCB84-F9BA-43D5-87BE-67443E8EF086}">
      <p15:sldGuideLst>
        <p15:guide id="1" orient="horz" pos="8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plate 4">
  <p:cSld name="Template 4">
    <p:spTree>
      <p:nvGrpSpPr>
        <p:cNvPr id="60" name="Shape 60"/>
        <p:cNvGrpSpPr/>
        <p:nvPr/>
      </p:nvGrpSpPr>
      <p:grpSpPr>
        <a:xfrm>
          <a:off x="0" y="0"/>
          <a:ext cx="0" cy="0"/>
          <a:chOff x="0" y="0"/>
          <a:chExt cx="0" cy="0"/>
        </a:xfrm>
      </p:grpSpPr>
      <p:sp>
        <p:nvSpPr>
          <p:cNvPr id="61" name="Google Shape;61;p39"/>
          <p:cNvSpPr/>
          <p:nvPr/>
        </p:nvSpPr>
        <p:spPr>
          <a:xfrm>
            <a:off x="11049419" y="0"/>
            <a:ext cx="1142580" cy="6858000"/>
          </a:xfrm>
          <a:prstGeom prst="rect">
            <a:avLst/>
          </a:prstGeom>
          <a:solidFill>
            <a:srgbClr val="236F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pSp>
        <p:nvGrpSpPr>
          <p:cNvPr id="62" name="Google Shape;62;p39"/>
          <p:cNvGrpSpPr/>
          <p:nvPr/>
        </p:nvGrpSpPr>
        <p:grpSpPr>
          <a:xfrm>
            <a:off x="10062387" y="5499149"/>
            <a:ext cx="2825197" cy="1590505"/>
            <a:chOff x="-84722" y="6584686"/>
            <a:chExt cx="2496809" cy="1405630"/>
          </a:xfrm>
        </p:grpSpPr>
        <p:sp>
          <p:nvSpPr>
            <p:cNvPr id="63" name="Google Shape;63;p39"/>
            <p:cNvSpPr/>
            <p:nvPr/>
          </p:nvSpPr>
          <p:spPr>
            <a:xfrm rot="5400000">
              <a:off x="1314884" y="6624600"/>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64" name="Google Shape;64;p39"/>
            <p:cNvSpPr/>
            <p:nvPr/>
          </p:nvSpPr>
          <p:spPr>
            <a:xfrm rot="5400000">
              <a:off x="-124636" y="6624600"/>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65" name="Google Shape;65;p39"/>
            <p:cNvSpPr/>
            <p:nvPr/>
          </p:nvSpPr>
          <p:spPr>
            <a:xfrm rot="5400000">
              <a:off x="590059" y="6630369"/>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66" name="Google Shape;66;p39"/>
            <p:cNvSpPr/>
            <p:nvPr/>
          </p:nvSpPr>
          <p:spPr>
            <a:xfrm rot="5400000">
              <a:off x="1697259" y="7269718"/>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67" name="Google Shape;67;p39"/>
            <p:cNvSpPr/>
            <p:nvPr/>
          </p:nvSpPr>
          <p:spPr>
            <a:xfrm rot="5400000">
              <a:off x="232487" y="7269718"/>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68" name="Google Shape;68;p39"/>
            <p:cNvSpPr/>
            <p:nvPr/>
          </p:nvSpPr>
          <p:spPr>
            <a:xfrm rot="5400000">
              <a:off x="947178" y="7275487"/>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pSp>
      <p:grpSp>
        <p:nvGrpSpPr>
          <p:cNvPr id="69" name="Google Shape;69;p39"/>
          <p:cNvGrpSpPr/>
          <p:nvPr/>
        </p:nvGrpSpPr>
        <p:grpSpPr>
          <a:xfrm>
            <a:off x="10037764" y="-307851"/>
            <a:ext cx="2834722" cy="1590505"/>
            <a:chOff x="-84722" y="6584686"/>
            <a:chExt cx="2505227" cy="1405630"/>
          </a:xfrm>
        </p:grpSpPr>
        <p:sp>
          <p:nvSpPr>
            <p:cNvPr id="70" name="Google Shape;70;p39"/>
            <p:cNvSpPr/>
            <p:nvPr/>
          </p:nvSpPr>
          <p:spPr>
            <a:xfrm rot="5400000">
              <a:off x="1331720" y="6624600"/>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1" name="Google Shape;71;p39"/>
            <p:cNvSpPr/>
            <p:nvPr/>
          </p:nvSpPr>
          <p:spPr>
            <a:xfrm rot="5400000">
              <a:off x="-124636" y="6624600"/>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2" name="Google Shape;72;p39"/>
            <p:cNvSpPr/>
            <p:nvPr/>
          </p:nvSpPr>
          <p:spPr>
            <a:xfrm rot="5400000">
              <a:off x="606893" y="6630369"/>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3" name="Google Shape;73;p39"/>
            <p:cNvSpPr/>
            <p:nvPr/>
          </p:nvSpPr>
          <p:spPr>
            <a:xfrm rot="5400000">
              <a:off x="1705677" y="7269718"/>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4" name="Google Shape;74;p39"/>
            <p:cNvSpPr/>
            <p:nvPr/>
          </p:nvSpPr>
          <p:spPr>
            <a:xfrm rot="5400000">
              <a:off x="249321" y="7269718"/>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5" name="Google Shape;75;p39"/>
            <p:cNvSpPr/>
            <p:nvPr/>
          </p:nvSpPr>
          <p:spPr>
            <a:xfrm rot="5400000">
              <a:off x="980850" y="7275487"/>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pSp>
      <p:grpSp>
        <p:nvGrpSpPr>
          <p:cNvPr id="76" name="Google Shape;76;p39"/>
          <p:cNvGrpSpPr/>
          <p:nvPr/>
        </p:nvGrpSpPr>
        <p:grpSpPr>
          <a:xfrm>
            <a:off x="10037764" y="1149305"/>
            <a:ext cx="2834722" cy="1590505"/>
            <a:chOff x="-84722" y="6584686"/>
            <a:chExt cx="2505227" cy="1405630"/>
          </a:xfrm>
        </p:grpSpPr>
        <p:sp>
          <p:nvSpPr>
            <p:cNvPr id="77" name="Google Shape;77;p39"/>
            <p:cNvSpPr/>
            <p:nvPr/>
          </p:nvSpPr>
          <p:spPr>
            <a:xfrm rot="5400000">
              <a:off x="1331720" y="6624600"/>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8" name="Google Shape;78;p39"/>
            <p:cNvSpPr/>
            <p:nvPr/>
          </p:nvSpPr>
          <p:spPr>
            <a:xfrm rot="5400000">
              <a:off x="-124636" y="6624600"/>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79" name="Google Shape;79;p39"/>
            <p:cNvSpPr/>
            <p:nvPr/>
          </p:nvSpPr>
          <p:spPr>
            <a:xfrm rot="5400000">
              <a:off x="606893" y="6630369"/>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0" name="Google Shape;80;p39"/>
            <p:cNvSpPr/>
            <p:nvPr/>
          </p:nvSpPr>
          <p:spPr>
            <a:xfrm rot="5400000">
              <a:off x="1705677" y="7269718"/>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1" name="Google Shape;81;p39"/>
            <p:cNvSpPr/>
            <p:nvPr/>
          </p:nvSpPr>
          <p:spPr>
            <a:xfrm rot="5400000">
              <a:off x="249321" y="7269718"/>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2" name="Google Shape;82;p39"/>
            <p:cNvSpPr/>
            <p:nvPr/>
          </p:nvSpPr>
          <p:spPr>
            <a:xfrm rot="5400000">
              <a:off x="972432" y="7275487"/>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pSp>
      <p:grpSp>
        <p:nvGrpSpPr>
          <p:cNvPr id="83" name="Google Shape;83;p39"/>
          <p:cNvGrpSpPr/>
          <p:nvPr/>
        </p:nvGrpSpPr>
        <p:grpSpPr>
          <a:xfrm>
            <a:off x="10037764" y="2595649"/>
            <a:ext cx="2834722" cy="1590505"/>
            <a:chOff x="-84722" y="6584686"/>
            <a:chExt cx="2505227" cy="1405630"/>
          </a:xfrm>
        </p:grpSpPr>
        <p:sp>
          <p:nvSpPr>
            <p:cNvPr id="84" name="Google Shape;84;p39"/>
            <p:cNvSpPr/>
            <p:nvPr/>
          </p:nvSpPr>
          <p:spPr>
            <a:xfrm rot="5400000">
              <a:off x="1331720" y="6624600"/>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5" name="Google Shape;85;p39"/>
            <p:cNvSpPr/>
            <p:nvPr/>
          </p:nvSpPr>
          <p:spPr>
            <a:xfrm rot="5400000">
              <a:off x="-124636" y="6624600"/>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6" name="Google Shape;86;p39"/>
            <p:cNvSpPr/>
            <p:nvPr/>
          </p:nvSpPr>
          <p:spPr>
            <a:xfrm rot="5400000">
              <a:off x="606893" y="6630369"/>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7" name="Google Shape;87;p39"/>
            <p:cNvSpPr/>
            <p:nvPr/>
          </p:nvSpPr>
          <p:spPr>
            <a:xfrm rot="5400000">
              <a:off x="1705677" y="7269718"/>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8" name="Google Shape;88;p39"/>
            <p:cNvSpPr/>
            <p:nvPr/>
          </p:nvSpPr>
          <p:spPr>
            <a:xfrm rot="5400000">
              <a:off x="249321" y="7269718"/>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9" name="Google Shape;89;p39"/>
            <p:cNvSpPr/>
            <p:nvPr/>
          </p:nvSpPr>
          <p:spPr>
            <a:xfrm rot="5400000">
              <a:off x="980850" y="7275487"/>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pSp>
      <p:grpSp>
        <p:nvGrpSpPr>
          <p:cNvPr id="90" name="Google Shape;90;p39"/>
          <p:cNvGrpSpPr/>
          <p:nvPr/>
        </p:nvGrpSpPr>
        <p:grpSpPr>
          <a:xfrm>
            <a:off x="10037764" y="4052805"/>
            <a:ext cx="2834722" cy="1590505"/>
            <a:chOff x="-84722" y="6584686"/>
            <a:chExt cx="2505227" cy="1405630"/>
          </a:xfrm>
        </p:grpSpPr>
        <p:sp>
          <p:nvSpPr>
            <p:cNvPr id="91" name="Google Shape;91;p39"/>
            <p:cNvSpPr/>
            <p:nvPr/>
          </p:nvSpPr>
          <p:spPr>
            <a:xfrm rot="5400000">
              <a:off x="1331720" y="6624600"/>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2" name="Google Shape;92;p39"/>
            <p:cNvSpPr/>
            <p:nvPr/>
          </p:nvSpPr>
          <p:spPr>
            <a:xfrm rot="5400000">
              <a:off x="-124636" y="6624600"/>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3" name="Google Shape;93;p39"/>
            <p:cNvSpPr/>
            <p:nvPr/>
          </p:nvSpPr>
          <p:spPr>
            <a:xfrm rot="5400000">
              <a:off x="606893" y="6630369"/>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4" name="Google Shape;94;p39"/>
            <p:cNvSpPr/>
            <p:nvPr/>
          </p:nvSpPr>
          <p:spPr>
            <a:xfrm rot="5400000">
              <a:off x="1705677" y="7269718"/>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5" name="Google Shape;95;p39"/>
            <p:cNvSpPr/>
            <p:nvPr/>
          </p:nvSpPr>
          <p:spPr>
            <a:xfrm rot="5400000">
              <a:off x="249321" y="7269718"/>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6" name="Google Shape;96;p39"/>
            <p:cNvSpPr/>
            <p:nvPr/>
          </p:nvSpPr>
          <p:spPr>
            <a:xfrm rot="5400000">
              <a:off x="980850" y="7275487"/>
              <a:ext cx="754743" cy="674914"/>
            </a:xfrm>
            <a:prstGeom prst="hexagon">
              <a:avLst>
                <a:gd fmla="val 25000" name="adj"/>
                <a:gd fmla="val 115470" name="vf"/>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grpSp>
      <p:sp>
        <p:nvSpPr>
          <p:cNvPr id="97" name="Google Shape;97;p39"/>
          <p:cNvSpPr/>
          <p:nvPr/>
        </p:nvSpPr>
        <p:spPr>
          <a:xfrm>
            <a:off x="0" y="0"/>
            <a:ext cx="11045527" cy="6858000"/>
          </a:xfrm>
          <a:prstGeom prst="rect">
            <a:avLst/>
          </a:prstGeom>
          <a:solidFill>
            <a:schemeClr val="lt1"/>
          </a:solidFill>
          <a:ln>
            <a:noFill/>
          </a:ln>
          <a:effectLst>
            <a:outerShdw blurRad="50800" rotWithShape="0" algn="l" dist="762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8" name="Google Shape;98;p39"/>
          <p:cNvSpPr txBox="1"/>
          <p:nvPr>
            <p:ph type="title"/>
          </p:nvPr>
        </p:nvSpPr>
        <p:spPr>
          <a:xfrm>
            <a:off x="506895" y="329681"/>
            <a:ext cx="10218940" cy="69046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SzPts val="4400"/>
              <a:buNone/>
              <a:defRPr sz="4400">
                <a:solidFill>
                  <a:srgbClr val="236F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39"/>
          <p:cNvSpPr txBox="1"/>
          <p:nvPr>
            <p:ph idx="1" type="body"/>
          </p:nvPr>
        </p:nvSpPr>
        <p:spPr>
          <a:xfrm>
            <a:off x="506897" y="1295400"/>
            <a:ext cx="10209414" cy="5018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228600" lvl="5" marL="2743200" algn="l">
              <a:lnSpc>
                <a:spcPct val="90000"/>
              </a:lnSpc>
              <a:spcBef>
                <a:spcPts val="500"/>
              </a:spcBef>
              <a:spcAft>
                <a:spcPts val="0"/>
              </a:spcAft>
              <a:buSzPts val="1800"/>
              <a:buNone/>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7632">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5162549" y="1289050"/>
            <a:ext cx="57531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4DAEB3"/>
              </a:buClr>
              <a:buSzPts val="4400"/>
              <a:buFont typeface="Arial"/>
              <a:buNone/>
              <a:defRPr b="1" i="0" sz="4400" u="none" cap="none" strike="noStrike">
                <a:solidFill>
                  <a:srgbClr val="3F3F3F"/>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2"/>
          <p:cNvSpPr txBox="1"/>
          <p:nvPr>
            <p:ph idx="1" type="body"/>
          </p:nvPr>
        </p:nvSpPr>
        <p:spPr>
          <a:xfrm>
            <a:off x="5162549" y="2867025"/>
            <a:ext cx="5753100" cy="330993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5372B3"/>
              </a:buClr>
              <a:buSzPts val="2800"/>
              <a:buFont typeface="Arial"/>
              <a:buNone/>
              <a:defRPr b="0" i="0" sz="2800" u="none" cap="none" strike="noStrike">
                <a:solidFill>
                  <a:srgbClr val="3F3F3F"/>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rgbClr val="236F99"/>
              </a:buClr>
              <a:buSzPts val="2400"/>
              <a:buFont typeface="Arial"/>
              <a:buChar char="•"/>
              <a:defRPr b="0" i="0" sz="2400" u="none" cap="none" strike="noStrike">
                <a:solidFill>
                  <a:srgbClr val="3F3F3F"/>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rgbClr val="236F99"/>
              </a:buClr>
              <a:buSzPts val="2000"/>
              <a:buFont typeface="Arial"/>
              <a:buChar char="•"/>
              <a:defRPr b="0" i="0" sz="2000" u="none" cap="none" strike="noStrike">
                <a:solidFill>
                  <a:srgbClr val="3F3F3F"/>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rgbClr val="236F99"/>
              </a:buClr>
              <a:buSzPts val="1800"/>
              <a:buFont typeface="Arial"/>
              <a:buChar char="•"/>
              <a:defRPr b="0" i="0" sz="1800" u="none" cap="none" strike="noStrike">
                <a:solidFill>
                  <a:srgbClr val="3F3F3F"/>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rgbClr val="236F99"/>
              </a:buClr>
              <a:buSzPts val="1600"/>
              <a:buFont typeface="Arial"/>
              <a:buChar char="•"/>
              <a:defRPr b="0" i="0" sz="1600" u="none" cap="none" strike="noStrike">
                <a:solidFill>
                  <a:srgbClr val="3F3F3F"/>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4DAEB3"/>
              </a:buClr>
              <a:buSzPts val="1800"/>
              <a:buFont typeface="Arial"/>
              <a:buNone/>
              <a:defRPr b="0" i="0" sz="1800" u="none" cap="none" strike="noStrike">
                <a:solidFill>
                  <a:schemeClr val="dk1"/>
                </a:solidFill>
                <a:latin typeface="Garamond"/>
                <a:ea typeface="Garamond"/>
                <a:cs typeface="Garamond"/>
                <a:sym typeface="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aramond"/>
                <a:ea typeface="Garamond"/>
                <a:cs typeface="Garamond"/>
                <a:sym typeface="Garamond"/>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47.png"/><Relationship Id="rId5"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47.png"/><Relationship Id="rId5"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47.png"/><Relationship Id="rId5"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9.jpg"/><Relationship Id="rId4" Type="http://schemas.openxmlformats.org/officeDocument/2006/relationships/image" Target="../media/image40.jpg"/><Relationship Id="rId5"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jpg"/><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
          <p:cNvSpPr txBox="1"/>
          <p:nvPr>
            <p:ph type="title"/>
          </p:nvPr>
        </p:nvSpPr>
        <p:spPr>
          <a:xfrm>
            <a:off x="6354868" y="1521122"/>
            <a:ext cx="5555491" cy="15084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600"/>
              <a:buNone/>
            </a:pPr>
            <a:r>
              <a:rPr lang="en-US"/>
              <a:t>ASHEVILLE URBAN DEVELOPMENT II</a:t>
            </a:r>
            <a:endParaRPr/>
          </a:p>
        </p:txBody>
      </p:sp>
      <p:sp>
        <p:nvSpPr>
          <p:cNvPr id="106" name="Google Shape;106;p1"/>
          <p:cNvSpPr txBox="1"/>
          <p:nvPr>
            <p:ph idx="1" type="body"/>
          </p:nvPr>
        </p:nvSpPr>
        <p:spPr>
          <a:xfrm>
            <a:off x="6359849" y="3035009"/>
            <a:ext cx="5555491" cy="101007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000"/>
              <a:buNone/>
            </a:pPr>
            <a:r>
              <a:rPr lang="en-US" sz="2000"/>
              <a:t>Mapping Urban Heat to Support Cooling Initiatives and Climate Resilience Planning in the Greater Asheville Area</a:t>
            </a:r>
            <a:endParaRPr sz="2000"/>
          </a:p>
        </p:txBody>
      </p:sp>
      <p:sp>
        <p:nvSpPr>
          <p:cNvPr id="107" name="Google Shape;107;p1"/>
          <p:cNvSpPr txBox="1"/>
          <p:nvPr>
            <p:ph idx="8" type="body"/>
          </p:nvPr>
        </p:nvSpPr>
        <p:spPr>
          <a:xfrm>
            <a:off x="1257185" y="6094782"/>
            <a:ext cx="5778370" cy="5108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200"/>
              <a:buNone/>
            </a:pPr>
            <a:r>
              <a:rPr lang="en-US"/>
              <a:t>North Carolina – NCEI Summer 2024</a:t>
            </a:r>
            <a:endParaRPr/>
          </a:p>
        </p:txBody>
      </p:sp>
      <p:sp>
        <p:nvSpPr>
          <p:cNvPr id="108" name="Google Shape;108;p1"/>
          <p:cNvSpPr txBox="1"/>
          <p:nvPr>
            <p:ph idx="3" type="body"/>
          </p:nvPr>
        </p:nvSpPr>
        <p:spPr>
          <a:xfrm>
            <a:off x="6350873" y="4752265"/>
            <a:ext cx="2595384" cy="30158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900"/>
              <a:buNone/>
            </a:pPr>
            <a:r>
              <a:rPr lang="en-US" sz="1900"/>
              <a:t>Caleb V. Kluchman</a:t>
            </a:r>
            <a:endParaRPr sz="1900"/>
          </a:p>
        </p:txBody>
      </p:sp>
      <p:sp>
        <p:nvSpPr>
          <p:cNvPr id="109" name="Google Shape;109;p1"/>
          <p:cNvSpPr txBox="1"/>
          <p:nvPr>
            <p:ph idx="2" type="body"/>
          </p:nvPr>
        </p:nvSpPr>
        <p:spPr>
          <a:xfrm>
            <a:off x="6350873" y="4240201"/>
            <a:ext cx="2595384" cy="51206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900"/>
              <a:buNone/>
            </a:pPr>
            <a:r>
              <a:rPr lang="en-US" sz="1900">
                <a:solidFill>
                  <a:srgbClr val="3F3F3F"/>
                </a:solidFill>
              </a:rPr>
              <a:t>Kimberly S. Becerril</a:t>
            </a:r>
            <a:endParaRPr sz="1900">
              <a:solidFill>
                <a:srgbClr val="000000"/>
              </a:solidFill>
            </a:endParaRPr>
          </a:p>
        </p:txBody>
      </p:sp>
      <p:sp>
        <p:nvSpPr>
          <p:cNvPr id="110" name="Google Shape;110;p1"/>
          <p:cNvSpPr txBox="1"/>
          <p:nvPr>
            <p:ph idx="5" type="body"/>
          </p:nvPr>
        </p:nvSpPr>
        <p:spPr>
          <a:xfrm>
            <a:off x="8979644" y="4240201"/>
            <a:ext cx="2595385" cy="5120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900"/>
              <a:buNone/>
            </a:pPr>
            <a:r>
              <a:rPr lang="en-US" sz="1900"/>
              <a:t>Sarah L. McMullen</a:t>
            </a:r>
            <a:endParaRPr/>
          </a:p>
        </p:txBody>
      </p:sp>
      <p:sp>
        <p:nvSpPr>
          <p:cNvPr id="111" name="Google Shape;111;p1"/>
          <p:cNvSpPr txBox="1"/>
          <p:nvPr>
            <p:ph idx="4" type="body"/>
          </p:nvPr>
        </p:nvSpPr>
        <p:spPr>
          <a:xfrm>
            <a:off x="8976792" y="4753304"/>
            <a:ext cx="2595384" cy="30158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00"/>
              <a:buNone/>
            </a:pPr>
            <a:r>
              <a:rPr lang="en-US" sz="1900"/>
              <a:t>Caroline M. Tintinger</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0"/>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Earth Observations</a:t>
            </a:r>
            <a:endParaRPr/>
          </a:p>
        </p:txBody>
      </p:sp>
      <p:sp>
        <p:nvSpPr>
          <p:cNvPr id="287" name="Google Shape;287;p10"/>
          <p:cNvSpPr/>
          <p:nvPr/>
        </p:nvSpPr>
        <p:spPr>
          <a:xfrm>
            <a:off x="2085962" y="1790041"/>
            <a:ext cx="3373514" cy="688019"/>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Landsat 8</a:t>
            </a:r>
            <a:endParaRPr/>
          </a:p>
        </p:txBody>
      </p:sp>
      <p:sp>
        <p:nvSpPr>
          <p:cNvPr id="288" name="Google Shape;288;p10"/>
          <p:cNvSpPr/>
          <p:nvPr/>
        </p:nvSpPr>
        <p:spPr>
          <a:xfrm>
            <a:off x="6696694" y="1804982"/>
            <a:ext cx="3373514" cy="688019"/>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Landsat 9</a:t>
            </a:r>
            <a:endParaRPr/>
          </a:p>
        </p:txBody>
      </p:sp>
      <p:sp>
        <p:nvSpPr>
          <p:cNvPr id="289" name="Google Shape;289;p10"/>
          <p:cNvSpPr/>
          <p:nvPr/>
        </p:nvSpPr>
        <p:spPr>
          <a:xfrm>
            <a:off x="2082628" y="1475468"/>
            <a:ext cx="3373514" cy="1181708"/>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Sentinel-1</a:t>
            </a:r>
            <a:endParaRPr/>
          </a:p>
          <a:p>
            <a:pPr indent="0" lvl="0" marL="0" marR="0" rtl="0" algn="ctr">
              <a:spcBef>
                <a:spcPts val="0"/>
              </a:spcBef>
              <a:spcAft>
                <a:spcPts val="0"/>
              </a:spcAft>
              <a:buNone/>
            </a:pPr>
            <a:r>
              <a:rPr b="1" lang="en-US" sz="2000">
                <a:solidFill>
                  <a:schemeClr val="lt1"/>
                </a:solidFill>
                <a:latin typeface="Century Gothic"/>
                <a:ea typeface="Century Gothic"/>
                <a:cs typeface="Century Gothic"/>
                <a:sym typeface="Century Gothic"/>
              </a:rPr>
              <a:t>C-SAR</a:t>
            </a:r>
            <a:endParaRPr/>
          </a:p>
        </p:txBody>
      </p:sp>
      <p:sp>
        <p:nvSpPr>
          <p:cNvPr id="290" name="Google Shape;290;p10"/>
          <p:cNvSpPr/>
          <p:nvPr/>
        </p:nvSpPr>
        <p:spPr>
          <a:xfrm>
            <a:off x="6693360" y="1490409"/>
            <a:ext cx="3373514" cy="1181708"/>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Sentinel-2</a:t>
            </a:r>
            <a:endParaRPr sz="1800">
              <a:solidFill>
                <a:schemeClr val="lt1"/>
              </a:solidFill>
              <a:latin typeface="Garamond"/>
              <a:ea typeface="Garamond"/>
              <a:cs typeface="Garamond"/>
              <a:sym typeface="Garamond"/>
            </a:endParaRPr>
          </a:p>
          <a:p>
            <a:pPr indent="0" lvl="0" marL="0" marR="0" rtl="0" algn="ctr">
              <a:spcBef>
                <a:spcPts val="0"/>
              </a:spcBef>
              <a:spcAft>
                <a:spcPts val="0"/>
              </a:spcAft>
              <a:buNone/>
            </a:pPr>
            <a:r>
              <a:rPr b="1" lang="en-US" sz="2000">
                <a:solidFill>
                  <a:schemeClr val="lt1"/>
                </a:solidFill>
                <a:latin typeface="Century Gothic"/>
                <a:ea typeface="Century Gothic"/>
                <a:cs typeface="Century Gothic"/>
                <a:sym typeface="Century Gothic"/>
              </a:rPr>
              <a:t>MSI</a:t>
            </a:r>
            <a:endParaRPr/>
          </a:p>
        </p:txBody>
      </p:sp>
      <p:pic>
        <p:nvPicPr>
          <p:cNvPr descr="A satellite in space with solar panels  Description automatically generated" id="291" name="Google Shape;291;p10"/>
          <p:cNvPicPr preferRelativeResize="0"/>
          <p:nvPr/>
        </p:nvPicPr>
        <p:blipFill rotWithShape="1">
          <a:blip r:embed="rId3">
            <a:alphaModFix/>
          </a:blip>
          <a:srcRect b="0" l="0" r="0" t="0"/>
          <a:stretch/>
        </p:blipFill>
        <p:spPr>
          <a:xfrm rot="540000">
            <a:off x="1915680" y="2857151"/>
            <a:ext cx="3718165" cy="3087178"/>
          </a:xfrm>
          <a:prstGeom prst="rect">
            <a:avLst/>
          </a:prstGeom>
          <a:noFill/>
          <a:ln>
            <a:noFill/>
          </a:ln>
          <a:effectLst>
            <a:outerShdw blurRad="50800" rotWithShape="0" algn="tl" dir="2700000" dist="38100">
              <a:srgbClr val="000000">
                <a:alpha val="40000"/>
              </a:srgbClr>
            </a:outerShdw>
          </a:effectLst>
        </p:spPr>
      </p:pic>
      <p:pic>
        <p:nvPicPr>
          <p:cNvPr descr="A picture containing satellite, transport  Description automatically generated" id="292" name="Google Shape;292;p10"/>
          <p:cNvPicPr preferRelativeResize="0"/>
          <p:nvPr/>
        </p:nvPicPr>
        <p:blipFill rotWithShape="1">
          <a:blip r:embed="rId4">
            <a:alphaModFix/>
          </a:blip>
          <a:srcRect b="0" l="0" r="0" t="0"/>
          <a:stretch/>
        </p:blipFill>
        <p:spPr>
          <a:xfrm>
            <a:off x="5595873" y="2638543"/>
            <a:ext cx="6036061" cy="3432575"/>
          </a:xfrm>
          <a:prstGeom prst="rect">
            <a:avLst/>
          </a:prstGeom>
          <a:noFill/>
          <a:ln>
            <a:noFill/>
          </a:ln>
          <a:effectLst>
            <a:outerShdw blurRad="50800" rotWithShape="0" algn="tl" dir="2700000" dist="38100">
              <a:srgbClr val="000000">
                <a:alpha val="40000"/>
              </a:srgbClr>
            </a:outerShdw>
          </a:effectLst>
        </p:spPr>
      </p:pic>
      <p:sp>
        <p:nvSpPr>
          <p:cNvPr id="293" name="Google Shape;293;p10"/>
          <p:cNvSpPr txBox="1"/>
          <p:nvPr/>
        </p:nvSpPr>
        <p:spPr>
          <a:xfrm>
            <a:off x="7985052" y="6326385"/>
            <a:ext cx="3866198"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Image Credit: European Space Agency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11"/>
          <p:cNvSpPr txBox="1"/>
          <p:nvPr>
            <p:ph type="title"/>
          </p:nvPr>
        </p:nvSpPr>
        <p:spPr>
          <a:xfrm>
            <a:off x="369654" y="2604470"/>
            <a:ext cx="3389019" cy="1645044"/>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6000"/>
              <a:buNone/>
            </a:pPr>
            <a:r>
              <a:rPr lang="en-US" sz="6000"/>
              <a:t>Urban Heat</a:t>
            </a:r>
            <a:endParaRPr/>
          </a:p>
        </p:txBody>
      </p:sp>
      <p:sp>
        <p:nvSpPr>
          <p:cNvPr id="300" name="Google Shape;300;p11"/>
          <p:cNvSpPr txBox="1"/>
          <p:nvPr/>
        </p:nvSpPr>
        <p:spPr>
          <a:xfrm>
            <a:off x="5683211" y="6168882"/>
            <a:ext cx="5956271"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Aerial Image of Downtown Asheville, NC</a:t>
            </a:r>
            <a:endParaRPr/>
          </a:p>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Image Credit: Google Earth</a:t>
            </a:r>
            <a:endParaRPr/>
          </a:p>
        </p:txBody>
      </p:sp>
      <p:pic>
        <p:nvPicPr>
          <p:cNvPr descr="An aerial view of a city  Description automatically generated" id="301" name="Google Shape;301;p11"/>
          <p:cNvPicPr preferRelativeResize="0"/>
          <p:nvPr/>
        </p:nvPicPr>
        <p:blipFill rotWithShape="1">
          <a:blip r:embed="rId3">
            <a:alphaModFix/>
          </a:blip>
          <a:srcRect b="-81" l="10489" r="6800" t="-53"/>
          <a:stretch/>
        </p:blipFill>
        <p:spPr>
          <a:xfrm>
            <a:off x="4061270" y="362661"/>
            <a:ext cx="7736572" cy="5809068"/>
          </a:xfrm>
          <a:prstGeom prst="roundRect">
            <a:avLst>
              <a:gd fmla="val 16667" name="adj"/>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2"/>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Urban Heat</a:t>
            </a:r>
            <a:endParaRPr/>
          </a:p>
        </p:txBody>
      </p:sp>
      <p:pic>
        <p:nvPicPr>
          <p:cNvPr descr="Arrow Down with solid fill" id="308" name="Google Shape;308;p12"/>
          <p:cNvPicPr preferRelativeResize="0"/>
          <p:nvPr/>
        </p:nvPicPr>
        <p:blipFill rotWithShape="1">
          <a:blip r:embed="rId3">
            <a:alphaModFix/>
          </a:blip>
          <a:srcRect b="0" l="0" r="0" t="0"/>
          <a:stretch/>
        </p:blipFill>
        <p:spPr>
          <a:xfrm>
            <a:off x="5538498" y="2913038"/>
            <a:ext cx="473495" cy="588514"/>
          </a:xfrm>
          <a:prstGeom prst="rect">
            <a:avLst/>
          </a:prstGeom>
          <a:noFill/>
          <a:ln>
            <a:noFill/>
          </a:ln>
        </p:spPr>
      </p:pic>
      <p:pic>
        <p:nvPicPr>
          <p:cNvPr descr="Arrow Down with solid fill" id="309" name="Google Shape;309;p12"/>
          <p:cNvPicPr preferRelativeResize="0"/>
          <p:nvPr/>
        </p:nvPicPr>
        <p:blipFill rotWithShape="1">
          <a:blip r:embed="rId4">
            <a:alphaModFix/>
          </a:blip>
          <a:srcRect b="0" l="0" r="0" t="0"/>
          <a:stretch/>
        </p:blipFill>
        <p:spPr>
          <a:xfrm>
            <a:off x="5539573" y="4555882"/>
            <a:ext cx="473495" cy="588514"/>
          </a:xfrm>
          <a:prstGeom prst="rect">
            <a:avLst/>
          </a:prstGeom>
          <a:noFill/>
          <a:ln>
            <a:noFill/>
          </a:ln>
        </p:spPr>
      </p:pic>
      <p:sp>
        <p:nvSpPr>
          <p:cNvPr id="310" name="Google Shape;310;p12"/>
          <p:cNvSpPr/>
          <p:nvPr/>
        </p:nvSpPr>
        <p:spPr>
          <a:xfrm>
            <a:off x="1124173" y="1580707"/>
            <a:ext cx="2927313" cy="1413864"/>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LST Data</a:t>
            </a:r>
            <a:endParaRPr/>
          </a:p>
          <a:p>
            <a:pPr indent="0" lvl="0" marL="0" marR="0" rtl="0" algn="ctr">
              <a:spcBef>
                <a:spcPts val="0"/>
              </a:spcBef>
              <a:spcAft>
                <a:spcPts val="0"/>
              </a:spcAft>
              <a:buNone/>
            </a:pPr>
            <a:r>
              <a:rPr i="1" lang="en-US" sz="2500">
                <a:solidFill>
                  <a:schemeClr val="lt1"/>
                </a:solidFill>
                <a:latin typeface="Century Gothic"/>
                <a:ea typeface="Century Gothic"/>
                <a:cs typeface="Century Gothic"/>
                <a:sym typeface="Century Gothic"/>
              </a:rPr>
              <a:t>from Landsat 8 and 9</a:t>
            </a:r>
            <a:endParaRPr/>
          </a:p>
        </p:txBody>
      </p:sp>
      <p:sp>
        <p:nvSpPr>
          <p:cNvPr id="311" name="Google Shape;311;p12"/>
          <p:cNvSpPr/>
          <p:nvPr/>
        </p:nvSpPr>
        <p:spPr>
          <a:xfrm>
            <a:off x="4389650" y="1580707"/>
            <a:ext cx="2764556" cy="1421262"/>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Albedo Data</a:t>
            </a:r>
            <a:endParaRPr/>
          </a:p>
          <a:p>
            <a:pPr indent="0" lvl="0" marL="0" marR="0" rtl="0" algn="ctr">
              <a:spcBef>
                <a:spcPts val="0"/>
              </a:spcBef>
              <a:spcAft>
                <a:spcPts val="0"/>
              </a:spcAft>
              <a:buNone/>
            </a:pPr>
            <a:r>
              <a:rPr i="1" lang="en-US" sz="2500">
                <a:solidFill>
                  <a:schemeClr val="lt1"/>
                </a:solidFill>
                <a:latin typeface="Century Gothic"/>
                <a:ea typeface="Century Gothic"/>
                <a:cs typeface="Century Gothic"/>
                <a:sym typeface="Century Gothic"/>
              </a:rPr>
              <a:t>from Landsat 8 and 9</a:t>
            </a:r>
            <a:endParaRPr/>
          </a:p>
        </p:txBody>
      </p:sp>
      <p:sp>
        <p:nvSpPr>
          <p:cNvPr id="312" name="Google Shape;312;p12"/>
          <p:cNvSpPr/>
          <p:nvPr/>
        </p:nvSpPr>
        <p:spPr>
          <a:xfrm>
            <a:off x="7456997" y="1580707"/>
            <a:ext cx="3447027" cy="1404848"/>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Evapotranspiration Data</a:t>
            </a:r>
            <a:endParaRPr b="1" sz="25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i="1" lang="en-US" sz="2500">
                <a:solidFill>
                  <a:schemeClr val="lt1"/>
                </a:solidFill>
                <a:latin typeface="Century Gothic"/>
                <a:ea typeface="Century Gothic"/>
                <a:cs typeface="Century Gothic"/>
                <a:sym typeface="Century Gothic"/>
              </a:rPr>
              <a:t>from ECOSTRESS</a:t>
            </a:r>
            <a:endParaRPr/>
          </a:p>
        </p:txBody>
      </p:sp>
      <p:sp>
        <p:nvSpPr>
          <p:cNvPr id="313" name="Google Shape;313;p12"/>
          <p:cNvSpPr/>
          <p:nvPr/>
        </p:nvSpPr>
        <p:spPr>
          <a:xfrm>
            <a:off x="4375089" y="5143372"/>
            <a:ext cx="2792201" cy="1154466"/>
          </a:xfrm>
          <a:prstGeom prst="roundRect">
            <a:avLst>
              <a:gd fmla="val 16667" name="adj"/>
            </a:avLst>
          </a:prstGeom>
          <a:solidFill>
            <a:srgbClr val="67A478"/>
          </a:solidFill>
          <a:ln cap="flat" cmpd="sng" w="12700">
            <a:solidFill>
              <a:srgbClr val="67A4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Urban Heat Map</a:t>
            </a:r>
            <a:endParaRPr/>
          </a:p>
        </p:txBody>
      </p:sp>
      <p:pic>
        <p:nvPicPr>
          <p:cNvPr descr="Arrow Down with solid fill" id="314" name="Google Shape;314;p12"/>
          <p:cNvPicPr preferRelativeResize="0"/>
          <p:nvPr/>
        </p:nvPicPr>
        <p:blipFill rotWithShape="1">
          <a:blip r:embed="rId3">
            <a:alphaModFix/>
          </a:blip>
          <a:srcRect b="0" l="0" r="0" t="0"/>
          <a:stretch/>
        </p:blipFill>
        <p:spPr>
          <a:xfrm rot="5400000">
            <a:off x="3891268" y="1994551"/>
            <a:ext cx="425870" cy="588514"/>
          </a:xfrm>
          <a:prstGeom prst="rect">
            <a:avLst/>
          </a:prstGeom>
          <a:noFill/>
          <a:ln>
            <a:noFill/>
          </a:ln>
        </p:spPr>
      </p:pic>
      <p:pic>
        <p:nvPicPr>
          <p:cNvPr descr="Arrow Down with solid fill" id="315" name="Google Shape;315;p12"/>
          <p:cNvPicPr preferRelativeResize="0"/>
          <p:nvPr/>
        </p:nvPicPr>
        <p:blipFill rotWithShape="1">
          <a:blip r:embed="rId3">
            <a:alphaModFix/>
          </a:blip>
          <a:srcRect b="0" l="0" r="0" t="0"/>
          <a:stretch/>
        </p:blipFill>
        <p:spPr>
          <a:xfrm rot="5400000">
            <a:off x="7088202" y="1987557"/>
            <a:ext cx="433808" cy="588514"/>
          </a:xfrm>
          <a:prstGeom prst="rect">
            <a:avLst/>
          </a:prstGeom>
          <a:noFill/>
          <a:ln>
            <a:noFill/>
          </a:ln>
        </p:spPr>
      </p:pic>
      <p:sp>
        <p:nvSpPr>
          <p:cNvPr id="316" name="Google Shape;316;p12"/>
          <p:cNvSpPr/>
          <p:nvPr/>
        </p:nvSpPr>
        <p:spPr>
          <a:xfrm>
            <a:off x="4363821" y="3494741"/>
            <a:ext cx="2809483" cy="1187276"/>
          </a:xfrm>
          <a:prstGeom prst="roundRect">
            <a:avLst>
              <a:gd fmla="val 16667" name="adj"/>
            </a:avLst>
          </a:prstGeom>
          <a:solidFill>
            <a:srgbClr val="686BB3"/>
          </a:solidFill>
          <a:ln cap="flat" cmpd="sng" w="12700">
            <a:solidFill>
              <a:srgbClr val="686BB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Urban Heat </a:t>
            </a:r>
            <a:endParaRPr sz="25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Index</a:t>
            </a:r>
            <a:endParaRPr sz="2500">
              <a:solidFill>
                <a:schemeClr val="lt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descr="A screenshot of a map  Description automatically generated" id="322" name="Google Shape;322;p13"/>
          <p:cNvPicPr preferRelativeResize="0"/>
          <p:nvPr/>
        </p:nvPicPr>
        <p:blipFill rotWithShape="1">
          <a:blip r:embed="rId3">
            <a:alphaModFix/>
          </a:blip>
          <a:srcRect b="0" l="0" r="0" t="0"/>
          <a:stretch/>
        </p:blipFill>
        <p:spPr>
          <a:xfrm>
            <a:off x="886" y="-113350"/>
            <a:ext cx="12209719" cy="6900405"/>
          </a:xfrm>
          <a:prstGeom prst="rect">
            <a:avLst/>
          </a:prstGeom>
          <a:noFill/>
          <a:ln>
            <a:noFill/>
          </a:ln>
        </p:spPr>
      </p:pic>
      <p:sp>
        <p:nvSpPr>
          <p:cNvPr id="323" name="Google Shape;323;p13"/>
          <p:cNvSpPr txBox="1"/>
          <p:nvPr/>
        </p:nvSpPr>
        <p:spPr>
          <a:xfrm>
            <a:off x="389336" y="3952493"/>
            <a:ext cx="814458" cy="253268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800">
                <a:solidFill>
                  <a:srgbClr val="3F3F3F"/>
                </a:solidFill>
                <a:latin typeface="Century Gothic"/>
                <a:ea typeface="Century Gothic"/>
                <a:cs typeface="Century Gothic"/>
                <a:sym typeface="Century Gothic"/>
              </a:rPr>
              <a:t>HIGH</a:t>
            </a:r>
            <a:endParaRPr sz="1800">
              <a:solidFill>
                <a:srgbClr val="3F3F3F"/>
              </a:solidFill>
              <a:latin typeface="Garamond"/>
              <a:ea typeface="Garamond"/>
              <a:cs typeface="Garamond"/>
              <a:sym typeface="Garamond"/>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rPr lang="en-US" sz="1800">
                <a:solidFill>
                  <a:srgbClr val="3F3F3F"/>
                </a:solidFill>
                <a:latin typeface="Century Gothic"/>
                <a:ea typeface="Century Gothic"/>
                <a:cs typeface="Century Gothic"/>
                <a:sym typeface="Century Gothic"/>
              </a:rPr>
              <a:t>LOW</a:t>
            </a:r>
            <a:endParaRPr sz="1800">
              <a:solidFill>
                <a:srgbClr val="3F3F3F"/>
              </a:solidFill>
              <a:latin typeface="Century Gothic"/>
              <a:ea typeface="Century Gothic"/>
              <a:cs typeface="Century Gothic"/>
              <a:sym typeface="Century Gothic"/>
            </a:endParaRPr>
          </a:p>
        </p:txBody>
      </p:sp>
      <p:sp>
        <p:nvSpPr>
          <p:cNvPr id="324" name="Google Shape;324;p13"/>
          <p:cNvSpPr txBox="1"/>
          <p:nvPr>
            <p:ph type="title"/>
          </p:nvPr>
        </p:nvSpPr>
        <p:spPr>
          <a:xfrm>
            <a:off x="506895" y="329681"/>
            <a:ext cx="11179175" cy="69046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SzPct val="100000"/>
              <a:buNone/>
            </a:pPr>
            <a:r>
              <a:rPr lang="en-US"/>
              <a:t>Urban Heat</a:t>
            </a:r>
            <a:endParaRPr/>
          </a:p>
        </p:txBody>
      </p:sp>
      <p:sp>
        <p:nvSpPr>
          <p:cNvPr id="325" name="Google Shape;325;p13"/>
          <p:cNvSpPr/>
          <p:nvPr/>
        </p:nvSpPr>
        <p:spPr>
          <a:xfrm>
            <a:off x="1099376" y="4614295"/>
            <a:ext cx="187841" cy="1284767"/>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26" name="Google Shape;326;p13"/>
          <p:cNvSpPr txBox="1"/>
          <p:nvPr/>
        </p:nvSpPr>
        <p:spPr>
          <a:xfrm>
            <a:off x="505898" y="1308764"/>
            <a:ext cx="3226274" cy="465512"/>
          </a:xfrm>
          <a:prstGeom prst="rect">
            <a:avLst/>
          </a:prstGeom>
          <a:noFill/>
          <a:ln>
            <a:noFill/>
          </a:ln>
        </p:spPr>
        <p:txBody>
          <a:bodyPr anchorCtr="0" anchor="b"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rgbClr val="3F3F3F"/>
                </a:solidFill>
                <a:latin typeface="Century Gothic"/>
                <a:ea typeface="Century Gothic"/>
                <a:cs typeface="Century Gothic"/>
                <a:sym typeface="Century Gothic"/>
              </a:rPr>
              <a:t>Land Surface Temperature</a:t>
            </a:r>
            <a:endParaRPr b="1" sz="1800">
              <a:solidFill>
                <a:srgbClr val="3F3F3F"/>
              </a:solidFill>
              <a:latin typeface="Garamond"/>
              <a:ea typeface="Garamond"/>
              <a:cs typeface="Garamond"/>
              <a:sym typeface="Garamond"/>
            </a:endParaRPr>
          </a:p>
        </p:txBody>
      </p:sp>
      <p:sp>
        <p:nvSpPr>
          <p:cNvPr id="327" name="Google Shape;327;p13"/>
          <p:cNvSpPr/>
          <p:nvPr/>
        </p:nvSpPr>
        <p:spPr>
          <a:xfrm>
            <a:off x="5093023" y="4606674"/>
            <a:ext cx="187841" cy="1284767"/>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28" name="Google Shape;328;p13"/>
          <p:cNvSpPr txBox="1"/>
          <p:nvPr/>
        </p:nvSpPr>
        <p:spPr>
          <a:xfrm>
            <a:off x="4497519" y="1308764"/>
            <a:ext cx="3226274" cy="465705"/>
          </a:xfrm>
          <a:prstGeom prst="rect">
            <a:avLst/>
          </a:prstGeom>
          <a:noFill/>
          <a:ln>
            <a:noFill/>
          </a:ln>
        </p:spPr>
        <p:txBody>
          <a:bodyPr anchorCtr="0" anchor="b"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rgbClr val="3F3F3F"/>
                </a:solidFill>
                <a:latin typeface="Century Gothic"/>
                <a:ea typeface="Century Gothic"/>
                <a:cs typeface="Century Gothic"/>
                <a:sym typeface="Century Gothic"/>
              </a:rPr>
              <a:t>Albedo</a:t>
            </a:r>
            <a:endParaRPr b="1" sz="1800">
              <a:solidFill>
                <a:srgbClr val="3F3F3F"/>
              </a:solidFill>
              <a:latin typeface="Garamond"/>
              <a:ea typeface="Garamond"/>
              <a:cs typeface="Garamond"/>
              <a:sym typeface="Garamond"/>
            </a:endParaRPr>
          </a:p>
        </p:txBody>
      </p:sp>
      <p:sp>
        <p:nvSpPr>
          <p:cNvPr id="329" name="Google Shape;329;p13"/>
          <p:cNvSpPr txBox="1"/>
          <p:nvPr/>
        </p:nvSpPr>
        <p:spPr>
          <a:xfrm>
            <a:off x="4359355" y="3944873"/>
            <a:ext cx="814458" cy="253268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800">
                <a:solidFill>
                  <a:srgbClr val="3F3F3F"/>
                </a:solidFill>
                <a:latin typeface="Century Gothic"/>
                <a:ea typeface="Century Gothic"/>
                <a:cs typeface="Century Gothic"/>
                <a:sym typeface="Century Gothic"/>
              </a:rPr>
              <a:t>HIGH</a:t>
            </a:r>
            <a:endParaRPr sz="1800">
              <a:solidFill>
                <a:srgbClr val="3F3F3F"/>
              </a:solidFill>
              <a:latin typeface="Garamond"/>
              <a:ea typeface="Garamond"/>
              <a:cs typeface="Garamond"/>
              <a:sym typeface="Garamond"/>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rPr lang="en-US" sz="1800">
                <a:solidFill>
                  <a:srgbClr val="3F3F3F"/>
                </a:solidFill>
                <a:latin typeface="Century Gothic"/>
                <a:ea typeface="Century Gothic"/>
                <a:cs typeface="Century Gothic"/>
                <a:sym typeface="Century Gothic"/>
              </a:rPr>
              <a:t>LOW</a:t>
            </a:r>
            <a:endParaRPr sz="1800">
              <a:solidFill>
                <a:srgbClr val="3F3F3F"/>
              </a:solidFill>
              <a:latin typeface="Century Gothic"/>
              <a:ea typeface="Century Gothic"/>
              <a:cs typeface="Century Gothic"/>
              <a:sym typeface="Century Gothic"/>
            </a:endParaRPr>
          </a:p>
        </p:txBody>
      </p:sp>
      <p:sp>
        <p:nvSpPr>
          <p:cNvPr id="330" name="Google Shape;330;p13"/>
          <p:cNvSpPr/>
          <p:nvPr/>
        </p:nvSpPr>
        <p:spPr>
          <a:xfrm>
            <a:off x="9059616" y="4606673"/>
            <a:ext cx="187841" cy="1284767"/>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31" name="Google Shape;331;p13"/>
          <p:cNvSpPr txBox="1"/>
          <p:nvPr/>
        </p:nvSpPr>
        <p:spPr>
          <a:xfrm>
            <a:off x="8467538" y="1308764"/>
            <a:ext cx="3226274" cy="465705"/>
          </a:xfrm>
          <a:prstGeom prst="rect">
            <a:avLst/>
          </a:prstGeom>
          <a:noFill/>
          <a:ln>
            <a:noFill/>
          </a:ln>
        </p:spPr>
        <p:txBody>
          <a:bodyPr anchorCtr="0" anchor="b"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rgbClr val="3F3F3F"/>
                </a:solidFill>
                <a:latin typeface="Century Gothic"/>
                <a:ea typeface="Century Gothic"/>
                <a:cs typeface="Century Gothic"/>
                <a:sym typeface="Century Gothic"/>
              </a:rPr>
              <a:t>Evapotranspiration</a:t>
            </a:r>
            <a:endParaRPr b="1" sz="1800">
              <a:solidFill>
                <a:srgbClr val="3F3F3F"/>
              </a:solidFill>
              <a:latin typeface="Garamond"/>
              <a:ea typeface="Garamond"/>
              <a:cs typeface="Garamond"/>
              <a:sym typeface="Garamond"/>
            </a:endParaRPr>
          </a:p>
        </p:txBody>
      </p:sp>
      <p:sp>
        <p:nvSpPr>
          <p:cNvPr id="332" name="Google Shape;332;p13"/>
          <p:cNvSpPr txBox="1"/>
          <p:nvPr/>
        </p:nvSpPr>
        <p:spPr>
          <a:xfrm>
            <a:off x="8314134" y="3944873"/>
            <a:ext cx="814458" cy="253268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800">
                <a:solidFill>
                  <a:srgbClr val="3F3F3F"/>
                </a:solidFill>
                <a:latin typeface="Century Gothic"/>
                <a:ea typeface="Century Gothic"/>
                <a:cs typeface="Century Gothic"/>
                <a:sym typeface="Century Gothic"/>
              </a:rPr>
              <a:t>HIGH</a:t>
            </a:r>
            <a:endParaRPr sz="1800">
              <a:solidFill>
                <a:srgbClr val="3F3F3F"/>
              </a:solidFill>
              <a:latin typeface="Garamond"/>
              <a:ea typeface="Garamond"/>
              <a:cs typeface="Garamond"/>
              <a:sym typeface="Garamond"/>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18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rPr lang="en-US" sz="1800">
                <a:solidFill>
                  <a:srgbClr val="3F3F3F"/>
                </a:solidFill>
                <a:latin typeface="Century Gothic"/>
                <a:ea typeface="Century Gothic"/>
                <a:cs typeface="Century Gothic"/>
                <a:sym typeface="Century Gothic"/>
              </a:rPr>
              <a:t>LOW</a:t>
            </a:r>
            <a:endParaRPr sz="1800">
              <a:solidFill>
                <a:srgbClr val="3F3F3F"/>
              </a:solidFill>
              <a:latin typeface="Century Gothic"/>
              <a:ea typeface="Century Gothic"/>
              <a:cs typeface="Century Gothic"/>
              <a:sym typeface="Century Gothic"/>
            </a:endParaRPr>
          </a:p>
        </p:txBody>
      </p:sp>
      <p:sp>
        <p:nvSpPr>
          <p:cNvPr id="333" name="Google Shape;333;p13"/>
          <p:cNvSpPr txBox="1"/>
          <p:nvPr/>
        </p:nvSpPr>
        <p:spPr>
          <a:xfrm>
            <a:off x="10213296" y="524520"/>
            <a:ext cx="147567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10 km</a:t>
            </a:r>
            <a:endParaRPr/>
          </a:p>
        </p:txBody>
      </p:sp>
      <p:pic>
        <p:nvPicPr>
          <p:cNvPr descr="A map of a river  Description automatically generated" id="334" name="Google Shape;334;p13"/>
          <p:cNvPicPr preferRelativeResize="0"/>
          <p:nvPr/>
        </p:nvPicPr>
        <p:blipFill rotWithShape="1">
          <a:blip r:embed="rId4">
            <a:alphaModFix/>
          </a:blip>
          <a:srcRect b="85051" l="64171" r="32722" t="8644"/>
          <a:stretch/>
        </p:blipFill>
        <p:spPr>
          <a:xfrm>
            <a:off x="9711778" y="708712"/>
            <a:ext cx="378135" cy="433010"/>
          </a:xfrm>
          <a:prstGeom prst="rect">
            <a:avLst/>
          </a:prstGeom>
          <a:noFill/>
          <a:ln>
            <a:noFill/>
          </a:ln>
        </p:spPr>
      </p:pic>
      <p:sp>
        <p:nvSpPr>
          <p:cNvPr id="335" name="Google Shape;335;p13"/>
          <p:cNvSpPr txBox="1"/>
          <p:nvPr/>
        </p:nvSpPr>
        <p:spPr>
          <a:xfrm>
            <a:off x="2565428" y="5899848"/>
            <a:ext cx="1373706" cy="523220"/>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Median </a:t>
            </a:r>
            <a:endParaRPr sz="1800">
              <a:solidFill>
                <a:srgbClr val="3F3F3F"/>
              </a:solidFill>
              <a:latin typeface="Garamond"/>
              <a:ea typeface="Garamond"/>
              <a:cs typeface="Garamond"/>
              <a:sym typeface="Garamond"/>
            </a:endParaRPr>
          </a:p>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2019-2023</a:t>
            </a:r>
            <a:endParaRPr sz="1800">
              <a:solidFill>
                <a:srgbClr val="3F3F3F"/>
              </a:solidFill>
              <a:latin typeface="Garamond"/>
              <a:ea typeface="Garamond"/>
              <a:cs typeface="Garamond"/>
              <a:sym typeface="Garamond"/>
            </a:endParaRPr>
          </a:p>
        </p:txBody>
      </p:sp>
      <p:pic>
        <p:nvPicPr>
          <p:cNvPr descr="A black background with green and blue gradients  Description automatically generated" id="336" name="Google Shape;336;p13"/>
          <p:cNvPicPr preferRelativeResize="0"/>
          <p:nvPr/>
        </p:nvPicPr>
        <p:blipFill rotWithShape="1">
          <a:blip r:embed="rId5">
            <a:alphaModFix/>
          </a:blip>
          <a:srcRect b="9354" l="4037" r="90795" t="64956"/>
          <a:stretch/>
        </p:blipFill>
        <p:spPr>
          <a:xfrm rot="10800000">
            <a:off x="445107" y="4377984"/>
            <a:ext cx="629070" cy="1762093"/>
          </a:xfrm>
          <a:prstGeom prst="rect">
            <a:avLst/>
          </a:prstGeom>
          <a:noFill/>
          <a:ln>
            <a:noFill/>
          </a:ln>
        </p:spPr>
      </p:pic>
      <p:pic>
        <p:nvPicPr>
          <p:cNvPr descr="A black background with green and blue gradients  Description automatically generated" id="337" name="Google Shape;337;p13"/>
          <p:cNvPicPr preferRelativeResize="0"/>
          <p:nvPr/>
        </p:nvPicPr>
        <p:blipFill rotWithShape="1">
          <a:blip r:embed="rId5">
            <a:alphaModFix/>
          </a:blip>
          <a:srcRect b="9555" l="35839" r="58207" t="64906"/>
          <a:stretch/>
        </p:blipFill>
        <p:spPr>
          <a:xfrm rot="10800000">
            <a:off x="4422738" y="4374588"/>
            <a:ext cx="724748" cy="1751695"/>
          </a:xfrm>
          <a:prstGeom prst="rect">
            <a:avLst/>
          </a:prstGeom>
          <a:noFill/>
          <a:ln>
            <a:noFill/>
          </a:ln>
        </p:spPr>
      </p:pic>
      <p:pic>
        <p:nvPicPr>
          <p:cNvPr descr="A black background with green and blue gradients  Description automatically generated" id="338" name="Google Shape;338;p13"/>
          <p:cNvPicPr preferRelativeResize="0"/>
          <p:nvPr/>
        </p:nvPicPr>
        <p:blipFill rotWithShape="1">
          <a:blip r:embed="rId5">
            <a:alphaModFix/>
          </a:blip>
          <a:srcRect b="9647" l="68589" r="25695" t="65030"/>
          <a:stretch/>
        </p:blipFill>
        <p:spPr>
          <a:xfrm rot="10800000">
            <a:off x="8392373" y="4383038"/>
            <a:ext cx="695822" cy="1736927"/>
          </a:xfrm>
          <a:prstGeom prst="rect">
            <a:avLst/>
          </a:prstGeom>
          <a:noFill/>
          <a:ln>
            <a:noFill/>
          </a:ln>
        </p:spPr>
      </p:pic>
      <p:sp>
        <p:nvSpPr>
          <p:cNvPr id="339" name="Google Shape;339;p13"/>
          <p:cNvSpPr txBox="1"/>
          <p:nvPr/>
        </p:nvSpPr>
        <p:spPr>
          <a:xfrm>
            <a:off x="6517195" y="5899847"/>
            <a:ext cx="1373706" cy="523220"/>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Median </a:t>
            </a:r>
            <a:endParaRPr sz="1800">
              <a:solidFill>
                <a:srgbClr val="3F3F3F"/>
              </a:solidFill>
              <a:latin typeface="Garamond"/>
              <a:ea typeface="Garamond"/>
              <a:cs typeface="Garamond"/>
              <a:sym typeface="Garamond"/>
            </a:endParaRPr>
          </a:p>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2019-2023</a:t>
            </a:r>
            <a:endParaRPr sz="1800">
              <a:solidFill>
                <a:srgbClr val="3F3F3F"/>
              </a:solidFill>
              <a:latin typeface="Garamond"/>
              <a:ea typeface="Garamond"/>
              <a:cs typeface="Garamond"/>
              <a:sym typeface="Garamond"/>
            </a:endParaRPr>
          </a:p>
        </p:txBody>
      </p:sp>
      <p:sp>
        <p:nvSpPr>
          <p:cNvPr id="340" name="Google Shape;340;p13"/>
          <p:cNvSpPr txBox="1"/>
          <p:nvPr/>
        </p:nvSpPr>
        <p:spPr>
          <a:xfrm>
            <a:off x="10486683" y="5899847"/>
            <a:ext cx="1373706" cy="523220"/>
          </a:xfrm>
          <a:prstGeom prst="rect">
            <a:avLst/>
          </a:prstGeom>
          <a:noFill/>
          <a:ln>
            <a:noFill/>
          </a:ln>
        </p:spPr>
        <p:txBody>
          <a:bodyPr anchorCtr="0" anchor="b" bIns="45700" lIns="91425" spcFirstLastPara="1" rIns="91425" wrap="square" tIns="45700">
            <a:spAutoFit/>
          </a:bodyPr>
          <a:lstStyle/>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Mean</a:t>
            </a:r>
            <a:endParaRPr sz="1800">
              <a:solidFill>
                <a:srgbClr val="3F3F3F"/>
              </a:solidFill>
              <a:latin typeface="Garamond"/>
              <a:ea typeface="Garamond"/>
              <a:cs typeface="Garamond"/>
              <a:sym typeface="Garamond"/>
            </a:endParaRPr>
          </a:p>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2019-2022</a:t>
            </a:r>
            <a:endParaRPr sz="1800">
              <a:solidFill>
                <a:srgbClr val="3F3F3F"/>
              </a:solidFill>
              <a:latin typeface="Garamond"/>
              <a:ea typeface="Garamond"/>
              <a:cs typeface="Garamond"/>
              <a:sym typeface="Garamond"/>
            </a:endParaRPr>
          </a:p>
        </p:txBody>
      </p:sp>
      <p:sp>
        <p:nvSpPr>
          <p:cNvPr id="341" name="Google Shape;341;p13"/>
          <p:cNvSpPr txBox="1"/>
          <p:nvPr/>
        </p:nvSpPr>
        <p:spPr>
          <a:xfrm>
            <a:off x="201456" y="6479493"/>
            <a:ext cx="499130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3F3F3F"/>
                </a:solidFill>
                <a:latin typeface="Century Gothic"/>
                <a:ea typeface="Century Gothic"/>
                <a:cs typeface="Century Gothic"/>
                <a:sym typeface="Century Gothic"/>
              </a:rPr>
              <a:t>Basemap Credit: State of NC</a:t>
            </a:r>
            <a:endParaRPr sz="1300">
              <a:solidFill>
                <a:srgbClr val="3F3F3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descr="A map of the world  Description automatically generated" id="347" name="Google Shape;347;p14"/>
          <p:cNvPicPr preferRelativeResize="0"/>
          <p:nvPr/>
        </p:nvPicPr>
        <p:blipFill rotWithShape="1">
          <a:blip r:embed="rId3">
            <a:alphaModFix/>
          </a:blip>
          <a:srcRect b="162" l="49816" r="-3" t="-36"/>
          <a:stretch/>
        </p:blipFill>
        <p:spPr>
          <a:xfrm>
            <a:off x="6076529" y="2877"/>
            <a:ext cx="6124765" cy="6856328"/>
          </a:xfrm>
          <a:prstGeom prst="rect">
            <a:avLst/>
          </a:prstGeom>
          <a:noFill/>
          <a:ln>
            <a:noFill/>
          </a:ln>
        </p:spPr>
      </p:pic>
      <p:sp>
        <p:nvSpPr>
          <p:cNvPr id="348" name="Google Shape;348;p14"/>
          <p:cNvSpPr txBox="1"/>
          <p:nvPr/>
        </p:nvSpPr>
        <p:spPr>
          <a:xfrm>
            <a:off x="3764917" y="2984562"/>
            <a:ext cx="814458" cy="234211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HIGH</a:t>
            </a:r>
            <a:endParaRPr sz="2000">
              <a:solidFill>
                <a:srgbClr val="3F3F3F"/>
              </a:solidFill>
              <a:latin typeface="Garamond"/>
              <a:ea typeface="Garamond"/>
              <a:cs typeface="Garamond"/>
              <a:sym typeface="Garamond"/>
            </a:endParaRPr>
          </a:p>
          <a:p>
            <a:pPr indent="0" lvl="0" marL="0" marR="0" rtl="0" algn="ctr">
              <a:lnSpc>
                <a:spcPct val="150000"/>
              </a:lnSpc>
              <a:spcBef>
                <a:spcPts val="0"/>
              </a:spcBef>
              <a:spcAft>
                <a:spcPts val="0"/>
              </a:spcAft>
              <a:buNone/>
            </a:pPr>
            <a:r>
              <a:t/>
            </a:r>
            <a:endParaRPr sz="20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20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20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LOW</a:t>
            </a:r>
            <a:endParaRPr sz="2000">
              <a:solidFill>
                <a:srgbClr val="3F3F3F"/>
              </a:solidFill>
              <a:latin typeface="Century Gothic"/>
              <a:ea typeface="Century Gothic"/>
              <a:cs typeface="Century Gothic"/>
              <a:sym typeface="Century Gothic"/>
            </a:endParaRPr>
          </a:p>
        </p:txBody>
      </p:sp>
      <p:sp>
        <p:nvSpPr>
          <p:cNvPr id="349" name="Google Shape;349;p14"/>
          <p:cNvSpPr txBox="1"/>
          <p:nvPr>
            <p:ph type="title"/>
          </p:nvPr>
        </p:nvSpPr>
        <p:spPr>
          <a:xfrm>
            <a:off x="506895" y="329681"/>
            <a:ext cx="11179175" cy="69046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SzPct val="100000"/>
              <a:buNone/>
            </a:pPr>
            <a:r>
              <a:rPr lang="en-US"/>
              <a:t>Urban Heat</a:t>
            </a:r>
            <a:endParaRPr/>
          </a:p>
        </p:txBody>
      </p:sp>
      <p:sp>
        <p:nvSpPr>
          <p:cNvPr id="350" name="Google Shape;350;p14"/>
          <p:cNvSpPr txBox="1"/>
          <p:nvPr/>
        </p:nvSpPr>
        <p:spPr>
          <a:xfrm>
            <a:off x="7901958" y="6545022"/>
            <a:ext cx="49913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Basemap Credit: State of NC</a:t>
            </a:r>
            <a:endParaRPr sz="1400">
              <a:solidFill>
                <a:srgbClr val="3F3F3F"/>
              </a:solidFill>
              <a:latin typeface="Century Gothic"/>
              <a:ea typeface="Century Gothic"/>
              <a:cs typeface="Century Gothic"/>
              <a:sym typeface="Century Gothic"/>
            </a:endParaRPr>
          </a:p>
        </p:txBody>
      </p:sp>
      <p:sp>
        <p:nvSpPr>
          <p:cNvPr id="351" name="Google Shape;351;p14"/>
          <p:cNvSpPr txBox="1"/>
          <p:nvPr/>
        </p:nvSpPr>
        <p:spPr>
          <a:xfrm>
            <a:off x="796591" y="3948595"/>
            <a:ext cx="2710594" cy="507190"/>
          </a:xfrm>
          <a:prstGeom prst="rect">
            <a:avLst/>
          </a:prstGeom>
          <a:noFill/>
          <a:ln>
            <a:noFill/>
          </a:ln>
        </p:spPr>
        <p:txBody>
          <a:bodyPr anchorCtr="0" anchor="b" bIns="45700" lIns="91425" spcFirstLastPara="1" rIns="91425" wrap="square" tIns="45700">
            <a:spAutoFit/>
          </a:bodyPr>
          <a:lstStyle/>
          <a:p>
            <a:pPr indent="0" lvl="0" marL="0" marR="0" rtl="0" algn="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URBAN HEAT</a:t>
            </a:r>
            <a:endParaRPr sz="2000">
              <a:solidFill>
                <a:srgbClr val="3F3F3F"/>
              </a:solidFill>
              <a:latin typeface="Garamond"/>
              <a:ea typeface="Garamond"/>
              <a:cs typeface="Garamond"/>
              <a:sym typeface="Garamond"/>
            </a:endParaRPr>
          </a:p>
        </p:txBody>
      </p:sp>
      <p:sp>
        <p:nvSpPr>
          <p:cNvPr id="352" name="Google Shape;352;p14"/>
          <p:cNvSpPr txBox="1"/>
          <p:nvPr/>
        </p:nvSpPr>
        <p:spPr>
          <a:xfrm>
            <a:off x="909588" y="1711916"/>
            <a:ext cx="5197846" cy="12575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372B3"/>
              </a:buClr>
              <a:buSzPts val="2000"/>
              <a:buFont typeface="Arial"/>
              <a:buNone/>
            </a:pPr>
            <a:r>
              <a:t/>
            </a:r>
            <a:endParaRPr b="1" sz="2000">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Data</a:t>
            </a:r>
            <a:r>
              <a:rPr lang="en-US" sz="2000">
                <a:solidFill>
                  <a:srgbClr val="3F3F3F"/>
                </a:solidFill>
                <a:latin typeface="Century Gothic"/>
                <a:ea typeface="Century Gothic"/>
                <a:cs typeface="Century Gothic"/>
                <a:sym typeface="Century Gothic"/>
              </a:rPr>
              <a:t> LST | Albedo | Evapotranspiration</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Geometry </a:t>
            </a:r>
            <a:r>
              <a:rPr lang="en-US" sz="2000">
                <a:solidFill>
                  <a:srgbClr val="3F3F3F"/>
                </a:solidFill>
                <a:latin typeface="Century Gothic"/>
                <a:ea typeface="Century Gothic"/>
                <a:cs typeface="Century Gothic"/>
                <a:sym typeface="Century Gothic"/>
              </a:rPr>
              <a:t>U.S. Census Block Groups</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t/>
            </a:r>
            <a:endParaRPr sz="2000">
              <a:solidFill>
                <a:srgbClr val="3F3F3F"/>
              </a:solidFill>
              <a:latin typeface="Century Gothic"/>
              <a:ea typeface="Century Gothic"/>
              <a:cs typeface="Century Gothic"/>
              <a:sym typeface="Century Gothic"/>
            </a:endParaRPr>
          </a:p>
        </p:txBody>
      </p:sp>
      <p:sp>
        <p:nvSpPr>
          <p:cNvPr id="353" name="Google Shape;353;p14"/>
          <p:cNvSpPr/>
          <p:nvPr/>
        </p:nvSpPr>
        <p:spPr>
          <a:xfrm>
            <a:off x="3596489" y="3593725"/>
            <a:ext cx="187841" cy="1284767"/>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354" name="Google Shape;354;p14"/>
          <p:cNvSpPr txBox="1"/>
          <p:nvPr/>
        </p:nvSpPr>
        <p:spPr>
          <a:xfrm>
            <a:off x="10249010" y="5841191"/>
            <a:ext cx="155914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5 km</a:t>
            </a:r>
            <a:endParaRPr sz="1800">
              <a:solidFill>
                <a:srgbClr val="3F3F3F"/>
              </a:solidFill>
              <a:latin typeface="Century Gothic"/>
              <a:ea typeface="Century Gothic"/>
              <a:cs typeface="Century Gothic"/>
              <a:sym typeface="Century Gothic"/>
            </a:endParaRPr>
          </a:p>
          <a:p>
            <a:pPr indent="0" lvl="0" marL="0" marR="0" rtl="0" algn="ctr">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pic>
        <p:nvPicPr>
          <p:cNvPr descr="A map of a river  Description automatically generated" id="355" name="Google Shape;355;p14"/>
          <p:cNvPicPr preferRelativeResize="0"/>
          <p:nvPr/>
        </p:nvPicPr>
        <p:blipFill rotWithShape="1">
          <a:blip r:embed="rId4">
            <a:alphaModFix/>
          </a:blip>
          <a:srcRect b="85051" l="64171" r="32722" t="8644"/>
          <a:stretch/>
        </p:blipFill>
        <p:spPr>
          <a:xfrm>
            <a:off x="6685018" y="5948183"/>
            <a:ext cx="378135" cy="433010"/>
          </a:xfrm>
          <a:prstGeom prst="rect">
            <a:avLst/>
          </a:prstGeom>
          <a:noFill/>
          <a:ln>
            <a:noFill/>
          </a:ln>
        </p:spPr>
      </p:pic>
      <p:sp>
        <p:nvSpPr>
          <p:cNvPr id="356" name="Google Shape;356;p14"/>
          <p:cNvSpPr txBox="1"/>
          <p:nvPr/>
        </p:nvSpPr>
        <p:spPr>
          <a:xfrm>
            <a:off x="6874989" y="4789224"/>
            <a:ext cx="178433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NORTH </a:t>
            </a:r>
            <a:endParaRPr sz="1800">
              <a:solidFill>
                <a:srgbClr val="3F3F3F"/>
              </a:solidFill>
              <a:latin typeface="Garamond"/>
              <a:ea typeface="Garamond"/>
              <a:cs typeface="Garamond"/>
              <a:sym typeface="Garamond"/>
            </a:endParaRPr>
          </a:p>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CAROLINA</a:t>
            </a:r>
            <a:endParaRPr sz="1800">
              <a:solidFill>
                <a:srgbClr val="3F3F3F"/>
              </a:solidFill>
              <a:latin typeface="Garamond"/>
              <a:ea typeface="Garamond"/>
              <a:cs typeface="Garamond"/>
              <a:sym typeface="Garamond"/>
            </a:endParaRPr>
          </a:p>
        </p:txBody>
      </p:sp>
      <p:pic>
        <p:nvPicPr>
          <p:cNvPr descr="A map of the world  Description automatically generated" id="357" name="Google Shape;357;p14"/>
          <p:cNvPicPr preferRelativeResize="0"/>
          <p:nvPr/>
        </p:nvPicPr>
        <p:blipFill rotWithShape="1">
          <a:blip r:embed="rId5">
            <a:alphaModFix/>
          </a:blip>
          <a:srcRect b="12371" l="44038" r="50086" t="62450"/>
          <a:stretch/>
        </p:blipFill>
        <p:spPr>
          <a:xfrm rot="10800000">
            <a:off x="3790488" y="3355239"/>
            <a:ext cx="716782" cy="1728783"/>
          </a:xfrm>
          <a:prstGeom prst="rect">
            <a:avLst/>
          </a:prstGeom>
          <a:noFill/>
          <a:ln>
            <a:noFill/>
          </a:ln>
        </p:spPr>
      </p:pic>
      <p:sp>
        <p:nvSpPr>
          <p:cNvPr id="358" name="Google Shape;358;p14"/>
          <p:cNvSpPr txBox="1"/>
          <p:nvPr/>
        </p:nvSpPr>
        <p:spPr>
          <a:xfrm>
            <a:off x="9368784" y="2155404"/>
            <a:ext cx="17649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Asheville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pic>
        <p:nvPicPr>
          <p:cNvPr descr="A screenshot of a video game  Description automatically generated" id="364" name="Google Shape;364;p15"/>
          <p:cNvPicPr preferRelativeResize="0"/>
          <p:nvPr/>
        </p:nvPicPr>
        <p:blipFill rotWithShape="1">
          <a:blip r:embed="rId3">
            <a:alphaModFix/>
          </a:blip>
          <a:srcRect b="-28" l="51953" r="-13" t="28"/>
          <a:stretch/>
        </p:blipFill>
        <p:spPr>
          <a:xfrm>
            <a:off x="6337434" y="-61"/>
            <a:ext cx="5862648" cy="6874717"/>
          </a:xfrm>
          <a:prstGeom prst="rect">
            <a:avLst/>
          </a:prstGeom>
          <a:noFill/>
          <a:ln>
            <a:noFill/>
          </a:ln>
        </p:spPr>
      </p:pic>
      <p:sp>
        <p:nvSpPr>
          <p:cNvPr id="365" name="Google Shape;365;p15"/>
          <p:cNvSpPr txBox="1"/>
          <p:nvPr>
            <p:ph type="title"/>
          </p:nvPr>
        </p:nvSpPr>
        <p:spPr>
          <a:xfrm>
            <a:off x="506895" y="329681"/>
            <a:ext cx="11179175" cy="69046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SzPct val="100000"/>
              <a:buNone/>
            </a:pPr>
            <a:r>
              <a:rPr lang="en-US"/>
              <a:t>Urban Heat</a:t>
            </a:r>
            <a:endParaRPr/>
          </a:p>
        </p:txBody>
      </p:sp>
      <p:sp>
        <p:nvSpPr>
          <p:cNvPr id="366" name="Google Shape;366;p15"/>
          <p:cNvSpPr txBox="1"/>
          <p:nvPr/>
        </p:nvSpPr>
        <p:spPr>
          <a:xfrm>
            <a:off x="7773004" y="6556745"/>
            <a:ext cx="49913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Basemap Credit: State of NC</a:t>
            </a:r>
            <a:endParaRPr sz="1400">
              <a:solidFill>
                <a:srgbClr val="3F3F3F"/>
              </a:solidFill>
              <a:latin typeface="Century Gothic"/>
              <a:ea typeface="Century Gothic"/>
              <a:cs typeface="Century Gothic"/>
              <a:sym typeface="Century Gothic"/>
            </a:endParaRPr>
          </a:p>
        </p:txBody>
      </p:sp>
      <p:sp>
        <p:nvSpPr>
          <p:cNvPr id="367" name="Google Shape;367;p15"/>
          <p:cNvSpPr txBox="1"/>
          <p:nvPr/>
        </p:nvSpPr>
        <p:spPr>
          <a:xfrm>
            <a:off x="597299" y="3995487"/>
            <a:ext cx="2710594" cy="507190"/>
          </a:xfrm>
          <a:prstGeom prst="rect">
            <a:avLst/>
          </a:prstGeom>
          <a:noFill/>
          <a:ln>
            <a:noFill/>
          </a:ln>
        </p:spPr>
        <p:txBody>
          <a:bodyPr anchorCtr="0" anchor="b" bIns="45700" lIns="91425" spcFirstLastPara="1" rIns="91425" wrap="square" tIns="45700">
            <a:spAutoFit/>
          </a:bodyPr>
          <a:lstStyle/>
          <a:p>
            <a:pPr indent="0" lvl="0" marL="0" marR="0" rtl="0" algn="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URBAN HEAT</a:t>
            </a:r>
            <a:endParaRPr sz="2000">
              <a:solidFill>
                <a:srgbClr val="3F3F3F"/>
              </a:solidFill>
              <a:latin typeface="Garamond"/>
              <a:ea typeface="Garamond"/>
              <a:cs typeface="Garamond"/>
              <a:sym typeface="Garamond"/>
            </a:endParaRPr>
          </a:p>
        </p:txBody>
      </p:sp>
      <p:sp>
        <p:nvSpPr>
          <p:cNvPr id="368" name="Google Shape;368;p15"/>
          <p:cNvSpPr txBox="1"/>
          <p:nvPr/>
        </p:nvSpPr>
        <p:spPr>
          <a:xfrm>
            <a:off x="909588" y="1711916"/>
            <a:ext cx="5197846" cy="12575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372B3"/>
              </a:buClr>
              <a:buSzPts val="2000"/>
              <a:buFont typeface="Arial"/>
              <a:buNone/>
            </a:pPr>
            <a:r>
              <a:t/>
            </a:r>
            <a:endParaRPr b="1" sz="2000">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Data</a:t>
            </a:r>
            <a:r>
              <a:rPr lang="en-US" sz="2000">
                <a:solidFill>
                  <a:srgbClr val="3F3F3F"/>
                </a:solidFill>
                <a:latin typeface="Century Gothic"/>
                <a:ea typeface="Century Gothic"/>
                <a:cs typeface="Century Gothic"/>
                <a:sym typeface="Century Gothic"/>
              </a:rPr>
              <a:t> LST | Albedo | Evapotranspiration</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Geometry </a:t>
            </a:r>
            <a:r>
              <a:rPr lang="en-US" sz="2000">
                <a:solidFill>
                  <a:srgbClr val="3F3F3F"/>
                </a:solidFill>
                <a:latin typeface="Century Gothic"/>
                <a:ea typeface="Century Gothic"/>
                <a:cs typeface="Century Gothic"/>
                <a:sym typeface="Century Gothic"/>
              </a:rPr>
              <a:t>U.S. Census Block Groups</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t/>
            </a:r>
            <a:endParaRPr sz="2000">
              <a:solidFill>
                <a:srgbClr val="3F3F3F"/>
              </a:solidFill>
              <a:latin typeface="Century Gothic"/>
              <a:ea typeface="Century Gothic"/>
              <a:cs typeface="Century Gothic"/>
              <a:sym typeface="Century Gothic"/>
            </a:endParaRPr>
          </a:p>
        </p:txBody>
      </p:sp>
      <p:sp>
        <p:nvSpPr>
          <p:cNvPr id="369" name="Google Shape;369;p15"/>
          <p:cNvSpPr txBox="1"/>
          <p:nvPr/>
        </p:nvSpPr>
        <p:spPr>
          <a:xfrm>
            <a:off x="4229534" y="3447627"/>
            <a:ext cx="1230093" cy="14305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HIGH</a:t>
            </a:r>
            <a:endParaRPr/>
          </a:p>
          <a:p>
            <a:pPr indent="0" lvl="0" marL="0" marR="0" rtl="0" algn="l">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MEDIUM</a:t>
            </a:r>
            <a:endParaRPr/>
          </a:p>
          <a:p>
            <a:pPr indent="0" lvl="0" marL="0" marR="0" rtl="0" algn="l">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LOW</a:t>
            </a:r>
            <a:endParaRPr sz="1800">
              <a:solidFill>
                <a:srgbClr val="3F3F3F"/>
              </a:solidFill>
              <a:latin typeface="Garamond"/>
              <a:ea typeface="Garamond"/>
              <a:cs typeface="Garamond"/>
              <a:sym typeface="Garamond"/>
            </a:endParaRPr>
          </a:p>
        </p:txBody>
      </p:sp>
      <p:sp>
        <p:nvSpPr>
          <p:cNvPr id="370" name="Google Shape;370;p15"/>
          <p:cNvSpPr/>
          <p:nvPr/>
        </p:nvSpPr>
        <p:spPr>
          <a:xfrm>
            <a:off x="3397197" y="3640617"/>
            <a:ext cx="187841" cy="1284767"/>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371" name="Google Shape;371;p15"/>
          <p:cNvSpPr txBox="1"/>
          <p:nvPr/>
        </p:nvSpPr>
        <p:spPr>
          <a:xfrm>
            <a:off x="10249010" y="5841191"/>
            <a:ext cx="155914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5 km</a:t>
            </a:r>
            <a:endParaRPr sz="1800">
              <a:solidFill>
                <a:srgbClr val="3F3F3F"/>
              </a:solidFill>
              <a:latin typeface="Century Gothic"/>
              <a:ea typeface="Century Gothic"/>
              <a:cs typeface="Century Gothic"/>
              <a:sym typeface="Century Gothic"/>
            </a:endParaRPr>
          </a:p>
          <a:p>
            <a:pPr indent="0" lvl="0" marL="0" marR="0" rtl="0" algn="ctr">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pic>
        <p:nvPicPr>
          <p:cNvPr descr="A map of a river  Description automatically generated" id="372" name="Google Shape;372;p15"/>
          <p:cNvPicPr preferRelativeResize="0"/>
          <p:nvPr/>
        </p:nvPicPr>
        <p:blipFill rotWithShape="1">
          <a:blip r:embed="rId4">
            <a:alphaModFix/>
          </a:blip>
          <a:srcRect b="85051" l="64171" r="32722" t="8644"/>
          <a:stretch/>
        </p:blipFill>
        <p:spPr>
          <a:xfrm>
            <a:off x="6685018" y="5948183"/>
            <a:ext cx="378135" cy="433010"/>
          </a:xfrm>
          <a:prstGeom prst="rect">
            <a:avLst/>
          </a:prstGeom>
          <a:noFill/>
          <a:ln>
            <a:noFill/>
          </a:ln>
        </p:spPr>
      </p:pic>
      <p:sp>
        <p:nvSpPr>
          <p:cNvPr id="373" name="Google Shape;373;p15"/>
          <p:cNvSpPr txBox="1"/>
          <p:nvPr/>
        </p:nvSpPr>
        <p:spPr>
          <a:xfrm>
            <a:off x="6874989" y="4789224"/>
            <a:ext cx="178433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NORTH </a:t>
            </a:r>
            <a:endParaRPr sz="1800">
              <a:solidFill>
                <a:srgbClr val="3F3F3F"/>
              </a:solidFill>
              <a:latin typeface="Garamond"/>
              <a:ea typeface="Garamond"/>
              <a:cs typeface="Garamond"/>
              <a:sym typeface="Garamond"/>
            </a:endParaRPr>
          </a:p>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CAROLINA</a:t>
            </a:r>
            <a:endParaRPr sz="1800">
              <a:solidFill>
                <a:srgbClr val="3F3F3F"/>
              </a:solidFill>
              <a:latin typeface="Garamond"/>
              <a:ea typeface="Garamond"/>
              <a:cs typeface="Garamond"/>
              <a:sym typeface="Garamond"/>
            </a:endParaRPr>
          </a:p>
        </p:txBody>
      </p:sp>
      <p:sp>
        <p:nvSpPr>
          <p:cNvPr id="374" name="Google Shape;374;p15"/>
          <p:cNvSpPr/>
          <p:nvPr/>
        </p:nvSpPr>
        <p:spPr>
          <a:xfrm>
            <a:off x="3669065" y="4565848"/>
            <a:ext cx="530086" cy="265043"/>
          </a:xfrm>
          <a:prstGeom prst="roundRect">
            <a:avLst>
              <a:gd fmla="val 16667" name="adj"/>
            </a:avLst>
          </a:prstGeom>
          <a:solidFill>
            <a:srgbClr val="FFF8BD"/>
          </a:solidFill>
          <a:ln cap="flat" cmpd="sng" w="12700">
            <a:solidFill>
              <a:srgbClr val="FFF8B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75" name="Google Shape;375;p15"/>
          <p:cNvSpPr/>
          <p:nvPr/>
        </p:nvSpPr>
        <p:spPr>
          <a:xfrm>
            <a:off x="3663155" y="4115576"/>
            <a:ext cx="530086" cy="265043"/>
          </a:xfrm>
          <a:prstGeom prst="roundRect">
            <a:avLst>
              <a:gd fmla="val 16667" name="adj"/>
            </a:avLst>
          </a:prstGeom>
          <a:solidFill>
            <a:srgbClr val="E79901"/>
          </a:solidFill>
          <a:ln cap="flat" cmpd="sng" w="12700">
            <a:solidFill>
              <a:srgbClr val="E7990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76" name="Google Shape;376;p15"/>
          <p:cNvSpPr/>
          <p:nvPr/>
        </p:nvSpPr>
        <p:spPr>
          <a:xfrm>
            <a:off x="3669650" y="3643970"/>
            <a:ext cx="530086" cy="265043"/>
          </a:xfrm>
          <a:prstGeom prst="roundRect">
            <a:avLst>
              <a:gd fmla="val 16667" name="adj"/>
            </a:avLst>
          </a:prstGeom>
          <a:solidFill>
            <a:srgbClr val="662506"/>
          </a:solidFill>
          <a:ln cap="flat" cmpd="sng" w="12700">
            <a:solidFill>
              <a:srgbClr val="66250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77" name="Google Shape;377;p15"/>
          <p:cNvSpPr txBox="1"/>
          <p:nvPr/>
        </p:nvSpPr>
        <p:spPr>
          <a:xfrm>
            <a:off x="9368784" y="2155404"/>
            <a:ext cx="17649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Asheville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pic>
        <p:nvPicPr>
          <p:cNvPr descr="A large crowd of people with signs and flags  Description automatically generated" id="383" name="Google Shape;383;p16"/>
          <p:cNvPicPr preferRelativeResize="0"/>
          <p:nvPr/>
        </p:nvPicPr>
        <p:blipFill rotWithShape="1">
          <a:blip r:embed="rId3">
            <a:alphaModFix/>
          </a:blip>
          <a:srcRect b="2805" l="42154" r="15639" t="48698"/>
          <a:stretch/>
        </p:blipFill>
        <p:spPr>
          <a:xfrm>
            <a:off x="5469390" y="524650"/>
            <a:ext cx="6195104" cy="5621348"/>
          </a:xfrm>
          <a:prstGeom prst="roundRect">
            <a:avLst>
              <a:gd fmla="val 16667" name="adj"/>
            </a:avLst>
          </a:prstGeom>
          <a:noFill/>
          <a:ln>
            <a:noFill/>
          </a:ln>
          <a:effectLst>
            <a:outerShdw blurRad="50800" rotWithShape="0" algn="tl" dir="2700000" dist="38100">
              <a:srgbClr val="000000">
                <a:alpha val="40000"/>
              </a:srgbClr>
            </a:outerShdw>
          </a:effectLst>
        </p:spPr>
      </p:pic>
      <p:sp>
        <p:nvSpPr>
          <p:cNvPr id="384" name="Google Shape;384;p16"/>
          <p:cNvSpPr txBox="1"/>
          <p:nvPr>
            <p:ph type="title"/>
          </p:nvPr>
        </p:nvSpPr>
        <p:spPr>
          <a:xfrm>
            <a:off x="-357076" y="2415934"/>
            <a:ext cx="5588607" cy="2022116"/>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6000"/>
              <a:buNone/>
            </a:pPr>
            <a:r>
              <a:rPr lang="en-US" sz="6000"/>
              <a:t>Social </a:t>
            </a:r>
            <a:br>
              <a:rPr lang="en-US" sz="6000"/>
            </a:br>
            <a:r>
              <a:rPr lang="en-US" sz="6000"/>
              <a:t>Vulnerability</a:t>
            </a:r>
            <a:endParaRPr/>
          </a:p>
        </p:txBody>
      </p:sp>
      <p:sp>
        <p:nvSpPr>
          <p:cNvPr id="385" name="Google Shape;385;p16"/>
          <p:cNvSpPr txBox="1"/>
          <p:nvPr/>
        </p:nvSpPr>
        <p:spPr>
          <a:xfrm>
            <a:off x="5683211" y="6168882"/>
            <a:ext cx="5956271"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Image of Asheville Citizens</a:t>
            </a:r>
            <a:endParaRPr/>
          </a:p>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Image Credit: Will Thomas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7"/>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Social Vulnerability</a:t>
            </a:r>
            <a:endParaRPr/>
          </a:p>
        </p:txBody>
      </p:sp>
      <p:pic>
        <p:nvPicPr>
          <p:cNvPr descr="Arrow Down with solid fill" id="392" name="Google Shape;392;p17"/>
          <p:cNvPicPr preferRelativeResize="0"/>
          <p:nvPr/>
        </p:nvPicPr>
        <p:blipFill rotWithShape="1">
          <a:blip r:embed="rId3">
            <a:alphaModFix/>
          </a:blip>
          <a:srcRect b="0" l="0" r="0" t="0"/>
          <a:stretch/>
        </p:blipFill>
        <p:spPr>
          <a:xfrm rot="-5400000">
            <a:off x="7721238" y="3423001"/>
            <a:ext cx="690142" cy="782749"/>
          </a:xfrm>
          <a:prstGeom prst="rect">
            <a:avLst/>
          </a:prstGeom>
          <a:noFill/>
          <a:ln>
            <a:noFill/>
          </a:ln>
        </p:spPr>
      </p:pic>
      <p:sp>
        <p:nvSpPr>
          <p:cNvPr id="393" name="Google Shape;393;p17"/>
          <p:cNvSpPr/>
          <p:nvPr/>
        </p:nvSpPr>
        <p:spPr>
          <a:xfrm>
            <a:off x="466866" y="2504887"/>
            <a:ext cx="3251203" cy="2612878"/>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Demographic Data</a:t>
            </a:r>
            <a:endParaRPr sz="2500">
              <a:solidFill>
                <a:srgbClr val="000000"/>
              </a:solidFill>
              <a:latin typeface="Century Gothic"/>
              <a:ea typeface="Century Gothic"/>
              <a:cs typeface="Century Gothic"/>
              <a:sym typeface="Century Gothic"/>
            </a:endParaRPr>
          </a:p>
          <a:p>
            <a:pPr indent="0" lvl="0" marL="0" marR="0" rtl="0" algn="ctr">
              <a:spcBef>
                <a:spcPts val="0"/>
              </a:spcBef>
              <a:spcAft>
                <a:spcPts val="0"/>
              </a:spcAft>
              <a:buNone/>
            </a:pPr>
            <a:r>
              <a:rPr i="1" lang="en-US" sz="2500">
                <a:solidFill>
                  <a:schemeClr val="lt1"/>
                </a:solidFill>
                <a:latin typeface="Century Gothic"/>
                <a:ea typeface="Century Gothic"/>
                <a:cs typeface="Century Gothic"/>
                <a:sym typeface="Century Gothic"/>
              </a:rPr>
              <a:t>from U.S. Census ACS</a:t>
            </a:r>
            <a:endParaRPr/>
          </a:p>
        </p:txBody>
      </p:sp>
      <p:sp>
        <p:nvSpPr>
          <p:cNvPr id="394" name="Google Shape;394;p17"/>
          <p:cNvSpPr/>
          <p:nvPr/>
        </p:nvSpPr>
        <p:spPr>
          <a:xfrm>
            <a:off x="8455498" y="2497001"/>
            <a:ext cx="3255025" cy="2608311"/>
          </a:xfrm>
          <a:prstGeom prst="roundRect">
            <a:avLst>
              <a:gd fmla="val 16667" name="adj"/>
            </a:avLst>
          </a:prstGeom>
          <a:solidFill>
            <a:srgbClr val="67A478"/>
          </a:solidFill>
          <a:ln cap="flat" cmpd="sng" w="12700">
            <a:solidFill>
              <a:srgbClr val="67A4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Social Vulnerability Map</a:t>
            </a:r>
            <a:endParaRPr/>
          </a:p>
        </p:txBody>
      </p:sp>
      <p:sp>
        <p:nvSpPr>
          <p:cNvPr id="395" name="Google Shape;395;p17"/>
          <p:cNvSpPr/>
          <p:nvPr/>
        </p:nvSpPr>
        <p:spPr>
          <a:xfrm>
            <a:off x="4466133" y="2507301"/>
            <a:ext cx="3255024" cy="2599825"/>
          </a:xfrm>
          <a:prstGeom prst="roundRect">
            <a:avLst>
              <a:gd fmla="val 16667" name="adj"/>
            </a:avLst>
          </a:prstGeom>
          <a:solidFill>
            <a:srgbClr val="686BB3"/>
          </a:solidFill>
          <a:ln cap="flat" cmpd="sng" w="12700">
            <a:solidFill>
              <a:srgbClr val="686BB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Social Vulnerability </a:t>
            </a:r>
            <a:endParaRPr sz="1800">
              <a:solidFill>
                <a:schemeClr val="lt1"/>
              </a:solidFill>
              <a:latin typeface="Garamond"/>
              <a:ea typeface="Garamond"/>
              <a:cs typeface="Garamond"/>
              <a:sym typeface="Garamond"/>
            </a:endParaRPr>
          </a:p>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Index</a:t>
            </a:r>
            <a:endParaRPr sz="1800">
              <a:solidFill>
                <a:schemeClr val="lt1"/>
              </a:solidFill>
              <a:latin typeface="Garamond"/>
              <a:ea typeface="Garamond"/>
              <a:cs typeface="Garamond"/>
              <a:sym typeface="Garamond"/>
            </a:endParaRPr>
          </a:p>
        </p:txBody>
      </p:sp>
      <p:pic>
        <p:nvPicPr>
          <p:cNvPr descr="Arrow Down with solid fill" id="396" name="Google Shape;396;p17"/>
          <p:cNvPicPr preferRelativeResize="0"/>
          <p:nvPr/>
        </p:nvPicPr>
        <p:blipFill rotWithShape="1">
          <a:blip r:embed="rId4">
            <a:alphaModFix/>
          </a:blip>
          <a:srcRect b="0" l="0" r="0" t="0"/>
          <a:stretch/>
        </p:blipFill>
        <p:spPr>
          <a:xfrm rot="-5400000">
            <a:off x="3731944" y="3423001"/>
            <a:ext cx="690142" cy="782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descr="A map of a city  Description automatically generated" id="402" name="Google Shape;402;p18"/>
          <p:cNvPicPr preferRelativeResize="0"/>
          <p:nvPr/>
        </p:nvPicPr>
        <p:blipFill rotWithShape="1">
          <a:blip r:embed="rId3">
            <a:alphaModFix/>
          </a:blip>
          <a:srcRect b="0" l="50053" r="-48" t="25"/>
          <a:stretch/>
        </p:blipFill>
        <p:spPr>
          <a:xfrm>
            <a:off x="6099546" y="-4649"/>
            <a:ext cx="6095415" cy="6863179"/>
          </a:xfrm>
          <a:prstGeom prst="rect">
            <a:avLst/>
          </a:prstGeom>
          <a:noFill/>
          <a:ln>
            <a:noFill/>
          </a:ln>
        </p:spPr>
      </p:pic>
      <p:sp>
        <p:nvSpPr>
          <p:cNvPr id="403" name="Google Shape;403;p18"/>
          <p:cNvSpPr txBox="1"/>
          <p:nvPr/>
        </p:nvSpPr>
        <p:spPr>
          <a:xfrm>
            <a:off x="3764917" y="2984562"/>
            <a:ext cx="814458" cy="234211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HIGH</a:t>
            </a:r>
            <a:endParaRPr sz="2000">
              <a:solidFill>
                <a:srgbClr val="3F3F3F"/>
              </a:solidFill>
              <a:latin typeface="Garamond"/>
              <a:ea typeface="Garamond"/>
              <a:cs typeface="Garamond"/>
              <a:sym typeface="Garamond"/>
            </a:endParaRPr>
          </a:p>
          <a:p>
            <a:pPr indent="0" lvl="0" marL="0" marR="0" rtl="0" algn="ctr">
              <a:lnSpc>
                <a:spcPct val="150000"/>
              </a:lnSpc>
              <a:spcBef>
                <a:spcPts val="0"/>
              </a:spcBef>
              <a:spcAft>
                <a:spcPts val="0"/>
              </a:spcAft>
              <a:buNone/>
            </a:pPr>
            <a:r>
              <a:t/>
            </a:r>
            <a:endParaRPr sz="20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20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20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LOW</a:t>
            </a:r>
            <a:endParaRPr sz="2000">
              <a:solidFill>
                <a:srgbClr val="3F3F3F"/>
              </a:solidFill>
              <a:latin typeface="Century Gothic"/>
              <a:ea typeface="Century Gothic"/>
              <a:cs typeface="Century Gothic"/>
              <a:sym typeface="Century Gothic"/>
            </a:endParaRPr>
          </a:p>
        </p:txBody>
      </p:sp>
      <p:sp>
        <p:nvSpPr>
          <p:cNvPr id="404" name="Google Shape;404;p18"/>
          <p:cNvSpPr txBox="1"/>
          <p:nvPr>
            <p:ph type="title"/>
          </p:nvPr>
        </p:nvSpPr>
        <p:spPr>
          <a:xfrm>
            <a:off x="506895" y="329681"/>
            <a:ext cx="11179175" cy="69046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SzPct val="100000"/>
              <a:buNone/>
            </a:pPr>
            <a:r>
              <a:rPr lang="en-US"/>
              <a:t>Social Vulnerability </a:t>
            </a:r>
            <a:endParaRPr/>
          </a:p>
        </p:txBody>
      </p:sp>
      <p:sp>
        <p:nvSpPr>
          <p:cNvPr id="405" name="Google Shape;405;p18"/>
          <p:cNvSpPr txBox="1"/>
          <p:nvPr/>
        </p:nvSpPr>
        <p:spPr>
          <a:xfrm>
            <a:off x="10249010" y="5841191"/>
            <a:ext cx="155914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5 km</a:t>
            </a:r>
            <a:endParaRPr sz="1800">
              <a:solidFill>
                <a:srgbClr val="3F3F3F"/>
              </a:solidFill>
              <a:latin typeface="Century Gothic"/>
              <a:ea typeface="Century Gothic"/>
              <a:cs typeface="Century Gothic"/>
              <a:sym typeface="Century Gothic"/>
            </a:endParaRPr>
          </a:p>
          <a:p>
            <a:pPr indent="0" lvl="0" marL="0" marR="0" rtl="0" algn="ctr">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pic>
        <p:nvPicPr>
          <p:cNvPr descr="A map of a river  Description automatically generated" id="406" name="Google Shape;406;p18"/>
          <p:cNvPicPr preferRelativeResize="0"/>
          <p:nvPr/>
        </p:nvPicPr>
        <p:blipFill rotWithShape="1">
          <a:blip r:embed="rId4">
            <a:alphaModFix/>
          </a:blip>
          <a:srcRect b="85051" l="64171" r="32722" t="8644"/>
          <a:stretch/>
        </p:blipFill>
        <p:spPr>
          <a:xfrm>
            <a:off x="6685018" y="5948183"/>
            <a:ext cx="378135" cy="433010"/>
          </a:xfrm>
          <a:prstGeom prst="rect">
            <a:avLst/>
          </a:prstGeom>
          <a:noFill/>
          <a:ln>
            <a:noFill/>
          </a:ln>
        </p:spPr>
      </p:pic>
      <p:sp>
        <p:nvSpPr>
          <p:cNvPr id="407" name="Google Shape;407;p18"/>
          <p:cNvSpPr txBox="1"/>
          <p:nvPr/>
        </p:nvSpPr>
        <p:spPr>
          <a:xfrm>
            <a:off x="6874989" y="4789224"/>
            <a:ext cx="178433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NORTH </a:t>
            </a:r>
            <a:endParaRPr sz="1800">
              <a:solidFill>
                <a:srgbClr val="3F3F3F"/>
              </a:solidFill>
              <a:latin typeface="Garamond"/>
              <a:ea typeface="Garamond"/>
              <a:cs typeface="Garamond"/>
              <a:sym typeface="Garamond"/>
            </a:endParaRPr>
          </a:p>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CAROLINA</a:t>
            </a:r>
            <a:endParaRPr sz="1800">
              <a:solidFill>
                <a:srgbClr val="3F3F3F"/>
              </a:solidFill>
              <a:latin typeface="Garamond"/>
              <a:ea typeface="Garamond"/>
              <a:cs typeface="Garamond"/>
              <a:sym typeface="Garamond"/>
            </a:endParaRPr>
          </a:p>
        </p:txBody>
      </p:sp>
      <p:sp>
        <p:nvSpPr>
          <p:cNvPr id="408" name="Google Shape;408;p18"/>
          <p:cNvSpPr/>
          <p:nvPr/>
        </p:nvSpPr>
        <p:spPr>
          <a:xfrm>
            <a:off x="3596489" y="3593725"/>
            <a:ext cx="187841" cy="1284767"/>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409" name="Google Shape;409;p18"/>
          <p:cNvSpPr txBox="1"/>
          <p:nvPr/>
        </p:nvSpPr>
        <p:spPr>
          <a:xfrm>
            <a:off x="772963" y="3740930"/>
            <a:ext cx="2692874" cy="968855"/>
          </a:xfrm>
          <a:prstGeom prst="rect">
            <a:avLst/>
          </a:prstGeom>
          <a:noFill/>
          <a:ln>
            <a:noFill/>
          </a:ln>
        </p:spPr>
        <p:txBody>
          <a:bodyPr anchorCtr="0" anchor="b" bIns="45700" lIns="91425" spcFirstLastPara="1" rIns="91425" wrap="square" tIns="45700">
            <a:spAutoFit/>
          </a:bodyPr>
          <a:lstStyle/>
          <a:p>
            <a:pPr indent="0" lvl="0" marL="0" marR="0" rtl="0" algn="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SOCIAL VULNERABILITY</a:t>
            </a:r>
            <a:endParaRPr sz="2000">
              <a:solidFill>
                <a:srgbClr val="3F3F3F"/>
              </a:solidFill>
              <a:latin typeface="Garamond"/>
              <a:ea typeface="Garamond"/>
              <a:cs typeface="Garamond"/>
              <a:sym typeface="Garamond"/>
            </a:endParaRPr>
          </a:p>
        </p:txBody>
      </p:sp>
      <p:pic>
        <p:nvPicPr>
          <p:cNvPr descr="A map of the world  Description automatically generated" id="410" name="Google Shape;410;p18"/>
          <p:cNvPicPr preferRelativeResize="0"/>
          <p:nvPr/>
        </p:nvPicPr>
        <p:blipFill rotWithShape="1">
          <a:blip r:embed="rId5">
            <a:alphaModFix/>
          </a:blip>
          <a:srcRect b="12263" l="43822" r="50800" t="62773"/>
          <a:stretch/>
        </p:blipFill>
        <p:spPr>
          <a:xfrm rot="10800000">
            <a:off x="3860541" y="3336682"/>
            <a:ext cx="655345" cy="1712247"/>
          </a:xfrm>
          <a:prstGeom prst="rect">
            <a:avLst/>
          </a:prstGeom>
          <a:noFill/>
          <a:ln>
            <a:noFill/>
          </a:ln>
        </p:spPr>
      </p:pic>
      <p:sp>
        <p:nvSpPr>
          <p:cNvPr id="411" name="Google Shape;411;p18"/>
          <p:cNvSpPr txBox="1"/>
          <p:nvPr/>
        </p:nvSpPr>
        <p:spPr>
          <a:xfrm>
            <a:off x="909588" y="1711916"/>
            <a:ext cx="5197846" cy="12575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372B3"/>
              </a:buClr>
              <a:buSzPts val="2000"/>
              <a:buFont typeface="Arial"/>
              <a:buNone/>
            </a:pPr>
            <a:r>
              <a:t/>
            </a:r>
            <a:endParaRPr b="1" sz="2000">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Data</a:t>
            </a:r>
            <a:r>
              <a:rPr lang="en-US" sz="2000">
                <a:solidFill>
                  <a:srgbClr val="3F3F3F"/>
                </a:solidFill>
                <a:latin typeface="Century Gothic"/>
                <a:ea typeface="Century Gothic"/>
                <a:cs typeface="Century Gothic"/>
                <a:sym typeface="Century Gothic"/>
              </a:rPr>
              <a:t> SVI from 2022</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Geometry </a:t>
            </a:r>
            <a:r>
              <a:rPr lang="en-US" sz="2000">
                <a:solidFill>
                  <a:srgbClr val="3F3F3F"/>
                </a:solidFill>
                <a:latin typeface="Century Gothic"/>
                <a:ea typeface="Century Gothic"/>
                <a:cs typeface="Century Gothic"/>
                <a:sym typeface="Century Gothic"/>
              </a:rPr>
              <a:t>U.S. Census Block Groups</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t/>
            </a:r>
            <a:endParaRPr sz="2000">
              <a:solidFill>
                <a:srgbClr val="3F3F3F"/>
              </a:solidFill>
              <a:latin typeface="Century Gothic"/>
              <a:ea typeface="Century Gothic"/>
              <a:cs typeface="Century Gothic"/>
              <a:sym typeface="Century Gothic"/>
            </a:endParaRPr>
          </a:p>
        </p:txBody>
      </p:sp>
      <p:sp>
        <p:nvSpPr>
          <p:cNvPr id="412" name="Google Shape;412;p18"/>
          <p:cNvSpPr txBox="1"/>
          <p:nvPr/>
        </p:nvSpPr>
        <p:spPr>
          <a:xfrm>
            <a:off x="7866789" y="6545022"/>
            <a:ext cx="49913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Basemap Credit: State of NC</a:t>
            </a:r>
            <a:endParaRPr sz="1400">
              <a:solidFill>
                <a:srgbClr val="3F3F3F"/>
              </a:solidFill>
              <a:latin typeface="Century Gothic"/>
              <a:ea typeface="Century Gothic"/>
              <a:cs typeface="Century Gothic"/>
              <a:sym typeface="Century Gothic"/>
            </a:endParaRPr>
          </a:p>
        </p:txBody>
      </p:sp>
      <p:sp>
        <p:nvSpPr>
          <p:cNvPr id="413" name="Google Shape;413;p18"/>
          <p:cNvSpPr txBox="1"/>
          <p:nvPr/>
        </p:nvSpPr>
        <p:spPr>
          <a:xfrm>
            <a:off x="9368784" y="2155404"/>
            <a:ext cx="17649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Asheville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pic>
        <p:nvPicPr>
          <p:cNvPr descr="A map of the united states  Description automatically generated" id="419" name="Google Shape;419;p19"/>
          <p:cNvPicPr preferRelativeResize="0"/>
          <p:nvPr/>
        </p:nvPicPr>
        <p:blipFill rotWithShape="1">
          <a:blip r:embed="rId3">
            <a:alphaModFix/>
          </a:blip>
          <a:srcRect b="124" l="50404" r="26" t="-32"/>
          <a:stretch/>
        </p:blipFill>
        <p:spPr>
          <a:xfrm>
            <a:off x="6148474" y="2172"/>
            <a:ext cx="6046711" cy="6855670"/>
          </a:xfrm>
          <a:prstGeom prst="rect">
            <a:avLst/>
          </a:prstGeom>
          <a:noFill/>
          <a:ln>
            <a:noFill/>
          </a:ln>
        </p:spPr>
      </p:pic>
      <p:sp>
        <p:nvSpPr>
          <p:cNvPr id="420" name="Google Shape;420;p19"/>
          <p:cNvSpPr txBox="1"/>
          <p:nvPr>
            <p:ph type="title"/>
          </p:nvPr>
        </p:nvSpPr>
        <p:spPr>
          <a:xfrm>
            <a:off x="506895" y="329681"/>
            <a:ext cx="11179175" cy="69046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SzPct val="100000"/>
              <a:buNone/>
            </a:pPr>
            <a:r>
              <a:rPr lang="en-US"/>
              <a:t>Social Vulnerability </a:t>
            </a:r>
            <a:endParaRPr/>
          </a:p>
        </p:txBody>
      </p:sp>
      <p:sp>
        <p:nvSpPr>
          <p:cNvPr id="421" name="Google Shape;421;p19"/>
          <p:cNvSpPr txBox="1"/>
          <p:nvPr/>
        </p:nvSpPr>
        <p:spPr>
          <a:xfrm>
            <a:off x="10249010" y="5841191"/>
            <a:ext cx="155914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5 km</a:t>
            </a:r>
            <a:endParaRPr sz="1800">
              <a:solidFill>
                <a:srgbClr val="3F3F3F"/>
              </a:solidFill>
              <a:latin typeface="Century Gothic"/>
              <a:ea typeface="Century Gothic"/>
              <a:cs typeface="Century Gothic"/>
              <a:sym typeface="Century Gothic"/>
            </a:endParaRPr>
          </a:p>
          <a:p>
            <a:pPr indent="0" lvl="0" marL="0" marR="0" rtl="0" algn="ctr">
              <a:spcBef>
                <a:spcPts val="0"/>
              </a:spcBef>
              <a:spcAft>
                <a:spcPts val="0"/>
              </a:spcAft>
              <a:buNone/>
            </a:pPr>
            <a:r>
              <a:t/>
            </a:r>
            <a:endParaRPr sz="1800">
              <a:solidFill>
                <a:srgbClr val="3F3F3F"/>
              </a:solidFill>
              <a:latin typeface="Century Gothic"/>
              <a:ea typeface="Century Gothic"/>
              <a:cs typeface="Century Gothic"/>
              <a:sym typeface="Century Gothic"/>
            </a:endParaRPr>
          </a:p>
        </p:txBody>
      </p:sp>
      <p:pic>
        <p:nvPicPr>
          <p:cNvPr descr="A map of a river  Description automatically generated" id="422" name="Google Shape;422;p19"/>
          <p:cNvPicPr preferRelativeResize="0"/>
          <p:nvPr/>
        </p:nvPicPr>
        <p:blipFill rotWithShape="1">
          <a:blip r:embed="rId4">
            <a:alphaModFix/>
          </a:blip>
          <a:srcRect b="85051" l="64171" r="32722" t="8644"/>
          <a:stretch/>
        </p:blipFill>
        <p:spPr>
          <a:xfrm>
            <a:off x="6685018" y="5948183"/>
            <a:ext cx="378135" cy="433010"/>
          </a:xfrm>
          <a:prstGeom prst="rect">
            <a:avLst/>
          </a:prstGeom>
          <a:noFill/>
          <a:ln>
            <a:noFill/>
          </a:ln>
        </p:spPr>
      </p:pic>
      <p:sp>
        <p:nvSpPr>
          <p:cNvPr id="423" name="Google Shape;423;p19"/>
          <p:cNvSpPr txBox="1"/>
          <p:nvPr/>
        </p:nvSpPr>
        <p:spPr>
          <a:xfrm>
            <a:off x="6874989" y="4789224"/>
            <a:ext cx="178433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NORTH </a:t>
            </a:r>
            <a:endParaRPr sz="1800">
              <a:solidFill>
                <a:srgbClr val="3F3F3F"/>
              </a:solidFill>
              <a:latin typeface="Garamond"/>
              <a:ea typeface="Garamond"/>
              <a:cs typeface="Garamond"/>
              <a:sym typeface="Garamond"/>
            </a:endParaRPr>
          </a:p>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CAROLINA</a:t>
            </a:r>
            <a:endParaRPr sz="1800">
              <a:solidFill>
                <a:srgbClr val="3F3F3F"/>
              </a:solidFill>
              <a:latin typeface="Garamond"/>
              <a:ea typeface="Garamond"/>
              <a:cs typeface="Garamond"/>
              <a:sym typeface="Garamond"/>
            </a:endParaRPr>
          </a:p>
        </p:txBody>
      </p:sp>
      <p:sp>
        <p:nvSpPr>
          <p:cNvPr id="424" name="Google Shape;424;p19"/>
          <p:cNvSpPr/>
          <p:nvPr/>
        </p:nvSpPr>
        <p:spPr>
          <a:xfrm>
            <a:off x="3596489" y="3593725"/>
            <a:ext cx="187841" cy="1284767"/>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425" name="Google Shape;425;p19"/>
          <p:cNvSpPr txBox="1"/>
          <p:nvPr/>
        </p:nvSpPr>
        <p:spPr>
          <a:xfrm>
            <a:off x="772963" y="3740930"/>
            <a:ext cx="2692874" cy="968855"/>
          </a:xfrm>
          <a:prstGeom prst="rect">
            <a:avLst/>
          </a:prstGeom>
          <a:noFill/>
          <a:ln>
            <a:noFill/>
          </a:ln>
        </p:spPr>
        <p:txBody>
          <a:bodyPr anchorCtr="0" anchor="b" bIns="45700" lIns="91425" spcFirstLastPara="1" rIns="91425" wrap="square" tIns="45700">
            <a:spAutoFit/>
          </a:bodyPr>
          <a:lstStyle/>
          <a:p>
            <a:pPr indent="0" lvl="0" marL="0" marR="0" rtl="0" algn="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SOCIAL VULNERABILITY</a:t>
            </a:r>
            <a:endParaRPr sz="2000">
              <a:solidFill>
                <a:srgbClr val="3F3F3F"/>
              </a:solidFill>
              <a:latin typeface="Garamond"/>
              <a:ea typeface="Garamond"/>
              <a:cs typeface="Garamond"/>
              <a:sym typeface="Garamond"/>
            </a:endParaRPr>
          </a:p>
        </p:txBody>
      </p:sp>
      <p:sp>
        <p:nvSpPr>
          <p:cNvPr id="426" name="Google Shape;426;p19"/>
          <p:cNvSpPr txBox="1"/>
          <p:nvPr/>
        </p:nvSpPr>
        <p:spPr>
          <a:xfrm>
            <a:off x="909588" y="1711916"/>
            <a:ext cx="5197846" cy="12575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372B3"/>
              </a:buClr>
              <a:buSzPts val="2000"/>
              <a:buFont typeface="Arial"/>
              <a:buNone/>
            </a:pPr>
            <a:r>
              <a:t/>
            </a:r>
            <a:endParaRPr b="1" sz="2000">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Data</a:t>
            </a:r>
            <a:r>
              <a:rPr lang="en-US" sz="2000">
                <a:solidFill>
                  <a:srgbClr val="3F3F3F"/>
                </a:solidFill>
                <a:latin typeface="Century Gothic"/>
                <a:ea typeface="Century Gothic"/>
                <a:cs typeface="Century Gothic"/>
                <a:sym typeface="Century Gothic"/>
              </a:rPr>
              <a:t> SVI from 2022</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Geometry </a:t>
            </a:r>
            <a:r>
              <a:rPr lang="en-US" sz="2000">
                <a:solidFill>
                  <a:srgbClr val="3F3F3F"/>
                </a:solidFill>
                <a:latin typeface="Century Gothic"/>
                <a:ea typeface="Century Gothic"/>
                <a:cs typeface="Century Gothic"/>
                <a:sym typeface="Century Gothic"/>
              </a:rPr>
              <a:t>U.S. Census Block Groups</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t/>
            </a:r>
            <a:endParaRPr sz="2000">
              <a:solidFill>
                <a:srgbClr val="3F3F3F"/>
              </a:solidFill>
              <a:latin typeface="Century Gothic"/>
              <a:ea typeface="Century Gothic"/>
              <a:cs typeface="Century Gothic"/>
              <a:sym typeface="Century Gothic"/>
            </a:endParaRPr>
          </a:p>
        </p:txBody>
      </p:sp>
      <p:sp>
        <p:nvSpPr>
          <p:cNvPr id="427" name="Google Shape;427;p19"/>
          <p:cNvSpPr txBox="1"/>
          <p:nvPr/>
        </p:nvSpPr>
        <p:spPr>
          <a:xfrm>
            <a:off x="7913681" y="6545022"/>
            <a:ext cx="49913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Basemap Credit: State of NC</a:t>
            </a:r>
            <a:endParaRPr sz="1400">
              <a:solidFill>
                <a:srgbClr val="3F3F3F"/>
              </a:solidFill>
              <a:latin typeface="Century Gothic"/>
              <a:ea typeface="Century Gothic"/>
              <a:cs typeface="Century Gothic"/>
              <a:sym typeface="Century Gothic"/>
            </a:endParaRPr>
          </a:p>
        </p:txBody>
      </p:sp>
      <p:sp>
        <p:nvSpPr>
          <p:cNvPr id="428" name="Google Shape;428;p19"/>
          <p:cNvSpPr txBox="1"/>
          <p:nvPr/>
        </p:nvSpPr>
        <p:spPr>
          <a:xfrm>
            <a:off x="4428826" y="3400735"/>
            <a:ext cx="1230093" cy="14305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HIGH</a:t>
            </a:r>
            <a:endParaRPr/>
          </a:p>
          <a:p>
            <a:pPr indent="0" lvl="0" marL="0" marR="0" rtl="0" algn="l">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MEDIUM</a:t>
            </a:r>
            <a:endParaRPr/>
          </a:p>
          <a:p>
            <a:pPr indent="0" lvl="0" marL="0" marR="0" rtl="0" algn="l">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LOW</a:t>
            </a:r>
            <a:endParaRPr sz="1800">
              <a:solidFill>
                <a:srgbClr val="3F3F3F"/>
              </a:solidFill>
              <a:latin typeface="Garamond"/>
              <a:ea typeface="Garamond"/>
              <a:cs typeface="Garamond"/>
              <a:sym typeface="Garamond"/>
            </a:endParaRPr>
          </a:p>
        </p:txBody>
      </p:sp>
      <p:sp>
        <p:nvSpPr>
          <p:cNvPr id="429" name="Google Shape;429;p19"/>
          <p:cNvSpPr/>
          <p:nvPr/>
        </p:nvSpPr>
        <p:spPr>
          <a:xfrm>
            <a:off x="3868357" y="4518956"/>
            <a:ext cx="530086" cy="265043"/>
          </a:xfrm>
          <a:prstGeom prst="roundRect">
            <a:avLst>
              <a:gd fmla="val 16667" name="adj"/>
            </a:avLst>
          </a:prstGeom>
          <a:solidFill>
            <a:srgbClr val="F7D9DD"/>
          </a:solidFill>
          <a:ln cap="flat" cmpd="sng" w="12700">
            <a:solidFill>
              <a:srgbClr val="F7D9D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30" name="Google Shape;430;p19"/>
          <p:cNvSpPr/>
          <p:nvPr/>
        </p:nvSpPr>
        <p:spPr>
          <a:xfrm>
            <a:off x="3862447" y="4068684"/>
            <a:ext cx="530086" cy="265043"/>
          </a:xfrm>
          <a:prstGeom prst="roundRect">
            <a:avLst>
              <a:gd fmla="val 16667" name="adj"/>
            </a:avLst>
          </a:prstGeom>
          <a:solidFill>
            <a:srgbClr val="F57A7B"/>
          </a:solidFill>
          <a:ln cap="flat" cmpd="sng" w="12700">
            <a:solidFill>
              <a:srgbClr val="F57A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31" name="Google Shape;431;p19"/>
          <p:cNvSpPr/>
          <p:nvPr/>
        </p:nvSpPr>
        <p:spPr>
          <a:xfrm>
            <a:off x="3868942" y="3597078"/>
            <a:ext cx="530086" cy="265043"/>
          </a:xfrm>
          <a:prstGeom prst="roundRect">
            <a:avLst>
              <a:gd fmla="val 16667" name="adj"/>
            </a:avLst>
          </a:prstGeom>
          <a:solidFill>
            <a:srgbClr val="734040"/>
          </a:solidFill>
          <a:ln cap="flat" cmpd="sng" w="12700">
            <a:solidFill>
              <a:srgbClr val="73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32" name="Google Shape;432;p19"/>
          <p:cNvSpPr txBox="1"/>
          <p:nvPr/>
        </p:nvSpPr>
        <p:spPr>
          <a:xfrm>
            <a:off x="9368784" y="2155404"/>
            <a:ext cx="17649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Asheville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Background – Urban Heat Islands (UHI)</a:t>
            </a:r>
            <a:endParaRPr/>
          </a:p>
        </p:txBody>
      </p:sp>
      <p:sp>
        <p:nvSpPr>
          <p:cNvPr id="118" name="Google Shape;118;p2"/>
          <p:cNvSpPr txBox="1"/>
          <p:nvPr/>
        </p:nvSpPr>
        <p:spPr>
          <a:xfrm>
            <a:off x="310103" y="2779828"/>
            <a:ext cx="189345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000" u="none" cap="none" strike="noStrike">
                <a:solidFill>
                  <a:srgbClr val="ED7D31"/>
                </a:solidFill>
                <a:latin typeface="Century Gothic"/>
                <a:ea typeface="Century Gothic"/>
                <a:cs typeface="Century Gothic"/>
                <a:sym typeface="Century Gothic"/>
              </a:rPr>
              <a:t>Temperature</a:t>
            </a:r>
            <a:endParaRPr/>
          </a:p>
        </p:txBody>
      </p:sp>
      <p:sp>
        <p:nvSpPr>
          <p:cNvPr id="119" name="Google Shape;119;p2"/>
          <p:cNvSpPr txBox="1"/>
          <p:nvPr/>
        </p:nvSpPr>
        <p:spPr>
          <a:xfrm>
            <a:off x="2676325" y="1927292"/>
            <a:ext cx="189345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en-US" sz="2000" u="none" cap="none" strike="noStrike">
                <a:solidFill>
                  <a:srgbClr val="3F3F3F"/>
                </a:solidFill>
                <a:latin typeface="Century Gothic"/>
                <a:ea typeface="Century Gothic"/>
                <a:cs typeface="Century Gothic"/>
                <a:sym typeface="Century Gothic"/>
              </a:rPr>
              <a:t>Urban</a:t>
            </a:r>
            <a:endParaRPr/>
          </a:p>
        </p:txBody>
      </p:sp>
      <p:sp>
        <p:nvSpPr>
          <p:cNvPr id="120" name="Google Shape;120;p2"/>
          <p:cNvSpPr txBox="1"/>
          <p:nvPr/>
        </p:nvSpPr>
        <p:spPr>
          <a:xfrm>
            <a:off x="10345372" y="5203497"/>
            <a:ext cx="189345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000" u="none" cap="none" strike="noStrike">
                <a:solidFill>
                  <a:srgbClr val="3F3F3F"/>
                </a:solidFill>
                <a:latin typeface="Century Gothic"/>
                <a:ea typeface="Century Gothic"/>
                <a:cs typeface="Century Gothic"/>
                <a:sym typeface="Century Gothic"/>
              </a:rPr>
              <a:t>Rural</a:t>
            </a:r>
            <a:endParaRPr/>
          </a:p>
        </p:txBody>
      </p:sp>
      <p:sp>
        <p:nvSpPr>
          <p:cNvPr id="121" name="Google Shape;121;p2"/>
          <p:cNvSpPr txBox="1"/>
          <p:nvPr/>
        </p:nvSpPr>
        <p:spPr>
          <a:xfrm>
            <a:off x="7594003" y="4807556"/>
            <a:ext cx="189345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000" u="none" cap="none" strike="noStrike">
                <a:solidFill>
                  <a:srgbClr val="3F3F3F"/>
                </a:solidFill>
                <a:latin typeface="Century Gothic"/>
                <a:ea typeface="Century Gothic"/>
                <a:cs typeface="Century Gothic"/>
                <a:sym typeface="Century Gothic"/>
              </a:rPr>
              <a:t>Suburban</a:t>
            </a:r>
            <a:endParaRPr/>
          </a:p>
        </p:txBody>
      </p:sp>
      <p:grpSp>
        <p:nvGrpSpPr>
          <p:cNvPr id="122" name="Google Shape;122;p2"/>
          <p:cNvGrpSpPr/>
          <p:nvPr/>
        </p:nvGrpSpPr>
        <p:grpSpPr>
          <a:xfrm>
            <a:off x="6098264" y="1522573"/>
            <a:ext cx="4904724" cy="2511000"/>
            <a:chOff x="0" y="125628"/>
            <a:chExt cx="4904724" cy="2511000"/>
          </a:xfrm>
        </p:grpSpPr>
        <p:sp>
          <p:nvSpPr>
            <p:cNvPr id="123" name="Google Shape;123;p2"/>
            <p:cNvSpPr/>
            <p:nvPr/>
          </p:nvSpPr>
          <p:spPr>
            <a:xfrm>
              <a:off x="0" y="125628"/>
              <a:ext cx="4904724" cy="7722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txBox="1"/>
            <p:nvPr/>
          </p:nvSpPr>
          <p:spPr>
            <a:xfrm>
              <a:off x="37696" y="163324"/>
              <a:ext cx="4829332" cy="696808"/>
            </a:xfrm>
            <a:prstGeom prst="rect">
              <a:avLst/>
            </a:prstGeom>
            <a:noFill/>
            <a:ln>
              <a:noFill/>
            </a:ln>
          </p:spPr>
          <p:txBody>
            <a:bodyPr anchorCtr="0" anchor="ctr" bIns="114300" lIns="114300" spcFirstLastPara="1" rIns="114300" wrap="square" tIns="114300">
              <a:noAutofit/>
            </a:bodyPr>
            <a:lstStyle/>
            <a:p>
              <a:pPr indent="0" lvl="0" marL="0" marR="0" rtl="0" algn="l">
                <a:lnSpc>
                  <a:spcPct val="100000"/>
                </a:lnSpc>
                <a:spcBef>
                  <a:spcPts val="0"/>
                </a:spcBef>
                <a:spcAft>
                  <a:spcPts val="0"/>
                </a:spcAft>
                <a:buClr>
                  <a:schemeClr val="lt1"/>
                </a:buClr>
                <a:buSzPts val="3000"/>
                <a:buFont typeface="Century Gothic"/>
                <a:buNone/>
              </a:pPr>
              <a:r>
                <a:rPr b="1" i="0" lang="en-US" sz="3000" u="none" cap="none" strike="noStrike">
                  <a:solidFill>
                    <a:schemeClr val="lt1"/>
                  </a:solidFill>
                  <a:latin typeface="Century Gothic"/>
                  <a:ea typeface="Century Gothic"/>
                  <a:cs typeface="Century Gothic"/>
                  <a:sym typeface="Century Gothic"/>
                </a:rPr>
                <a:t>Causes for UHIs</a:t>
              </a:r>
              <a:endParaRPr/>
            </a:p>
          </p:txBody>
        </p:sp>
        <p:sp>
          <p:nvSpPr>
            <p:cNvPr id="125" name="Google Shape;125;p2"/>
            <p:cNvSpPr/>
            <p:nvPr/>
          </p:nvSpPr>
          <p:spPr>
            <a:xfrm>
              <a:off x="0" y="897828"/>
              <a:ext cx="4904724" cy="17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txBox="1"/>
            <p:nvPr/>
          </p:nvSpPr>
          <p:spPr>
            <a:xfrm>
              <a:off x="0" y="897828"/>
              <a:ext cx="4904724" cy="1738800"/>
            </a:xfrm>
            <a:prstGeom prst="rect">
              <a:avLst/>
            </a:prstGeom>
            <a:noFill/>
            <a:ln>
              <a:noFill/>
            </a:ln>
          </p:spPr>
          <p:txBody>
            <a:bodyPr anchorCtr="0" anchor="t" bIns="38100" lIns="155725" spcFirstLastPara="1" rIns="213350" wrap="square" tIns="38100">
              <a:noAutofit/>
            </a:bodyPr>
            <a:lstStyle/>
            <a:p>
              <a:pPr indent="-228600" lvl="1" marL="228600" marR="0" rtl="0" algn="l">
                <a:lnSpc>
                  <a:spcPct val="150000"/>
                </a:lnSpc>
                <a:spcBef>
                  <a:spcPts val="0"/>
                </a:spcBef>
                <a:spcAft>
                  <a:spcPts val="0"/>
                </a:spcAft>
                <a:buClr>
                  <a:srgbClr val="3F3F3F"/>
                </a:buClr>
                <a:buSzPts val="2300"/>
                <a:buFont typeface="Century Gothic"/>
                <a:buChar char="•"/>
              </a:pPr>
              <a:r>
                <a:rPr b="0" i="0" lang="en-US" sz="2300" u="none" cap="none" strike="noStrike">
                  <a:solidFill>
                    <a:srgbClr val="3F3F3F"/>
                  </a:solidFill>
                  <a:latin typeface="Century Gothic"/>
                  <a:ea typeface="Century Gothic"/>
                  <a:cs typeface="Century Gothic"/>
                  <a:sym typeface="Century Gothic"/>
                </a:rPr>
                <a:t>Lack of vegetation</a:t>
              </a:r>
              <a:endParaRPr/>
            </a:p>
            <a:p>
              <a:pPr indent="-228600" lvl="1" marL="228600" marR="0" rtl="0" algn="l">
                <a:lnSpc>
                  <a:spcPct val="150000"/>
                </a:lnSpc>
                <a:spcBef>
                  <a:spcPts val="460"/>
                </a:spcBef>
                <a:spcAft>
                  <a:spcPts val="0"/>
                </a:spcAft>
                <a:buClr>
                  <a:srgbClr val="3F3F3F"/>
                </a:buClr>
                <a:buSzPts val="2300"/>
                <a:buFont typeface="Century Gothic"/>
                <a:buChar char="•"/>
              </a:pPr>
              <a:r>
                <a:rPr b="0" i="0" lang="en-US" sz="2300" u="none" cap="none" strike="noStrike">
                  <a:solidFill>
                    <a:srgbClr val="3F3F3F"/>
                  </a:solidFill>
                  <a:latin typeface="Century Gothic"/>
                  <a:ea typeface="Century Gothic"/>
                  <a:cs typeface="Century Gothic"/>
                  <a:sym typeface="Century Gothic"/>
                </a:rPr>
                <a:t>Anthropogenic activities</a:t>
              </a:r>
              <a:endParaRPr/>
            </a:p>
            <a:p>
              <a:pPr indent="-228600" lvl="1" marL="228600" marR="0" rtl="0" algn="l">
                <a:lnSpc>
                  <a:spcPct val="150000"/>
                </a:lnSpc>
                <a:spcBef>
                  <a:spcPts val="460"/>
                </a:spcBef>
                <a:spcAft>
                  <a:spcPts val="0"/>
                </a:spcAft>
                <a:buClr>
                  <a:srgbClr val="3F3F3F"/>
                </a:buClr>
                <a:buSzPts val="2300"/>
                <a:buFont typeface="Century Gothic"/>
                <a:buChar char="•"/>
              </a:pPr>
              <a:r>
                <a:rPr b="0" i="0" lang="en-US" sz="2300" u="none" cap="none" strike="noStrike">
                  <a:solidFill>
                    <a:srgbClr val="3F3F3F"/>
                  </a:solidFill>
                  <a:latin typeface="Century Gothic"/>
                  <a:ea typeface="Century Gothic"/>
                  <a:cs typeface="Century Gothic"/>
                  <a:sym typeface="Century Gothic"/>
                </a:rPr>
                <a:t>Urban landscape and design</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pic>
        <p:nvPicPr>
          <p:cNvPr descr="An aerial view of a city  Description automatically generated" id="438" name="Google Shape;438;p20"/>
          <p:cNvPicPr preferRelativeResize="0"/>
          <p:nvPr/>
        </p:nvPicPr>
        <p:blipFill rotWithShape="1">
          <a:blip r:embed="rId3">
            <a:alphaModFix/>
          </a:blip>
          <a:srcRect b="12" l="16358" r="50" t="0"/>
          <a:stretch/>
        </p:blipFill>
        <p:spPr>
          <a:xfrm>
            <a:off x="5438140" y="379412"/>
            <a:ext cx="6212607" cy="5773039"/>
          </a:xfrm>
          <a:prstGeom prst="roundRect">
            <a:avLst>
              <a:gd fmla="val 16667" name="adj"/>
            </a:avLst>
          </a:prstGeom>
          <a:noFill/>
          <a:ln>
            <a:noFill/>
          </a:ln>
          <a:effectLst>
            <a:outerShdw blurRad="50800" rotWithShape="0" algn="tl" dir="2700000" dist="38100">
              <a:srgbClr val="000000">
                <a:alpha val="40000"/>
              </a:srgbClr>
            </a:outerShdw>
          </a:effectLst>
        </p:spPr>
      </p:pic>
      <p:sp>
        <p:nvSpPr>
          <p:cNvPr id="439" name="Google Shape;439;p20"/>
          <p:cNvSpPr txBox="1"/>
          <p:nvPr>
            <p:ph type="title"/>
          </p:nvPr>
        </p:nvSpPr>
        <p:spPr>
          <a:xfrm>
            <a:off x="-3571" y="2573047"/>
            <a:ext cx="5148690" cy="2022116"/>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6000"/>
              <a:buNone/>
            </a:pPr>
            <a:r>
              <a:rPr lang="en-US" sz="6000">
                <a:solidFill>
                  <a:srgbClr val="246F9A"/>
                </a:solidFill>
              </a:rPr>
              <a:t>Heat</a:t>
            </a:r>
            <a:br>
              <a:rPr lang="en-US" sz="6000">
                <a:solidFill>
                  <a:srgbClr val="246F9A"/>
                </a:solidFill>
              </a:rPr>
            </a:br>
            <a:r>
              <a:rPr lang="en-US" sz="6000">
                <a:solidFill>
                  <a:srgbClr val="246F9A"/>
                </a:solidFill>
              </a:rPr>
              <a:t>Vulnerability</a:t>
            </a:r>
            <a:endParaRPr/>
          </a:p>
        </p:txBody>
      </p:sp>
      <p:sp>
        <p:nvSpPr>
          <p:cNvPr id="440" name="Google Shape;440;p20"/>
          <p:cNvSpPr txBox="1"/>
          <p:nvPr/>
        </p:nvSpPr>
        <p:spPr>
          <a:xfrm>
            <a:off x="5683211" y="6168882"/>
            <a:ext cx="5956271"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Aerial Image of Neighborhoods in North Asheville, NC</a:t>
            </a:r>
            <a:endParaRPr/>
          </a:p>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Image Credit: Google Earth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1"/>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Heat Vulnerability</a:t>
            </a:r>
            <a:endParaRPr b="0">
              <a:solidFill>
                <a:srgbClr val="000000"/>
              </a:solidFill>
            </a:endParaRPr>
          </a:p>
        </p:txBody>
      </p:sp>
      <p:pic>
        <p:nvPicPr>
          <p:cNvPr descr="Arrow Down with solid fill" id="447" name="Google Shape;447;p21"/>
          <p:cNvPicPr preferRelativeResize="0"/>
          <p:nvPr/>
        </p:nvPicPr>
        <p:blipFill rotWithShape="1">
          <a:blip r:embed="rId3">
            <a:alphaModFix/>
          </a:blip>
          <a:srcRect b="0" l="0" r="0" t="0"/>
          <a:stretch/>
        </p:blipFill>
        <p:spPr>
          <a:xfrm>
            <a:off x="9157224" y="2432640"/>
            <a:ext cx="473495" cy="588514"/>
          </a:xfrm>
          <a:prstGeom prst="rect">
            <a:avLst/>
          </a:prstGeom>
          <a:noFill/>
          <a:ln>
            <a:noFill/>
          </a:ln>
        </p:spPr>
      </p:pic>
      <p:pic>
        <p:nvPicPr>
          <p:cNvPr descr="Arrow Down with solid fill" id="448" name="Google Shape;448;p21"/>
          <p:cNvPicPr preferRelativeResize="0"/>
          <p:nvPr/>
        </p:nvPicPr>
        <p:blipFill rotWithShape="1">
          <a:blip r:embed="rId3">
            <a:alphaModFix/>
          </a:blip>
          <a:srcRect b="0" l="0" r="0" t="0"/>
          <a:stretch/>
        </p:blipFill>
        <p:spPr>
          <a:xfrm>
            <a:off x="2565553" y="2462232"/>
            <a:ext cx="473495" cy="588514"/>
          </a:xfrm>
          <a:prstGeom prst="rect">
            <a:avLst/>
          </a:prstGeom>
          <a:noFill/>
          <a:ln>
            <a:noFill/>
          </a:ln>
        </p:spPr>
      </p:pic>
      <p:pic>
        <p:nvPicPr>
          <p:cNvPr descr="Arrow Down with solid fill" id="449" name="Google Shape;449;p21"/>
          <p:cNvPicPr preferRelativeResize="0"/>
          <p:nvPr/>
        </p:nvPicPr>
        <p:blipFill rotWithShape="1">
          <a:blip r:embed="rId3">
            <a:alphaModFix/>
          </a:blip>
          <a:srcRect b="0" l="0" r="0" t="0"/>
          <a:stretch/>
        </p:blipFill>
        <p:spPr>
          <a:xfrm>
            <a:off x="5831776" y="4408561"/>
            <a:ext cx="473495" cy="588514"/>
          </a:xfrm>
          <a:prstGeom prst="rect">
            <a:avLst/>
          </a:prstGeom>
          <a:noFill/>
          <a:ln>
            <a:noFill/>
          </a:ln>
        </p:spPr>
      </p:pic>
      <p:sp>
        <p:nvSpPr>
          <p:cNvPr id="450" name="Google Shape;450;p21"/>
          <p:cNvSpPr/>
          <p:nvPr/>
        </p:nvSpPr>
        <p:spPr>
          <a:xfrm>
            <a:off x="4874287" y="2732741"/>
            <a:ext cx="2380396" cy="1675548"/>
          </a:xfrm>
          <a:prstGeom prst="roundRect">
            <a:avLst>
              <a:gd fmla="val 16667" name="adj"/>
            </a:avLst>
          </a:prstGeom>
          <a:solidFill>
            <a:srgbClr val="686BB3"/>
          </a:solidFill>
          <a:ln cap="flat" cmpd="sng" w="12700">
            <a:solidFill>
              <a:srgbClr val="686BB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Heat Vulnerability Index</a:t>
            </a:r>
            <a:endParaRPr sz="2500">
              <a:solidFill>
                <a:schemeClr val="lt1"/>
              </a:solidFill>
              <a:latin typeface="Century Gothic"/>
              <a:ea typeface="Century Gothic"/>
              <a:cs typeface="Century Gothic"/>
              <a:sym typeface="Century Gothic"/>
            </a:endParaRPr>
          </a:p>
        </p:txBody>
      </p:sp>
      <p:sp>
        <p:nvSpPr>
          <p:cNvPr id="451" name="Google Shape;451;p21"/>
          <p:cNvSpPr/>
          <p:nvPr/>
        </p:nvSpPr>
        <p:spPr>
          <a:xfrm>
            <a:off x="1149536" y="3049721"/>
            <a:ext cx="3295269" cy="1102680"/>
          </a:xfrm>
          <a:prstGeom prst="roundRect">
            <a:avLst>
              <a:gd fmla="val 16667" name="adj"/>
            </a:avLst>
          </a:prstGeom>
          <a:solidFill>
            <a:srgbClr val="67A478"/>
          </a:solidFill>
          <a:ln cap="flat" cmpd="sng" w="12700">
            <a:solidFill>
              <a:srgbClr val="67A4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Urban Heat Map</a:t>
            </a:r>
            <a:endParaRPr/>
          </a:p>
        </p:txBody>
      </p:sp>
      <p:sp>
        <p:nvSpPr>
          <p:cNvPr id="452" name="Google Shape;452;p21"/>
          <p:cNvSpPr/>
          <p:nvPr/>
        </p:nvSpPr>
        <p:spPr>
          <a:xfrm>
            <a:off x="7742746" y="3019434"/>
            <a:ext cx="3308987" cy="1107304"/>
          </a:xfrm>
          <a:prstGeom prst="roundRect">
            <a:avLst>
              <a:gd fmla="val 16667" name="adj"/>
            </a:avLst>
          </a:prstGeom>
          <a:solidFill>
            <a:srgbClr val="67A478"/>
          </a:solidFill>
          <a:ln cap="flat" cmpd="sng" w="12700">
            <a:solidFill>
              <a:srgbClr val="67A4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Social Vulnerability Map</a:t>
            </a:r>
            <a:endParaRPr/>
          </a:p>
        </p:txBody>
      </p:sp>
      <p:sp>
        <p:nvSpPr>
          <p:cNvPr id="453" name="Google Shape;453;p21"/>
          <p:cNvSpPr/>
          <p:nvPr/>
        </p:nvSpPr>
        <p:spPr>
          <a:xfrm>
            <a:off x="4125405" y="4994098"/>
            <a:ext cx="3877557" cy="957956"/>
          </a:xfrm>
          <a:prstGeom prst="roundRect">
            <a:avLst>
              <a:gd fmla="val 16667" name="adj"/>
            </a:avLst>
          </a:prstGeom>
          <a:solidFill>
            <a:srgbClr val="67A478"/>
          </a:solidFill>
          <a:ln cap="flat" cmpd="sng" w="12700">
            <a:solidFill>
              <a:srgbClr val="67A4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Heat Vulnerability Map</a:t>
            </a:r>
            <a:endParaRPr/>
          </a:p>
        </p:txBody>
      </p:sp>
      <p:pic>
        <p:nvPicPr>
          <p:cNvPr descr="Arrow Down with solid fill" id="454" name="Google Shape;454;p21"/>
          <p:cNvPicPr preferRelativeResize="0"/>
          <p:nvPr/>
        </p:nvPicPr>
        <p:blipFill rotWithShape="1">
          <a:blip r:embed="rId4">
            <a:alphaModFix/>
          </a:blip>
          <a:srcRect b="0" l="0" r="0" t="0"/>
          <a:stretch/>
        </p:blipFill>
        <p:spPr>
          <a:xfrm rot="-5400000">
            <a:off x="4338748" y="3279698"/>
            <a:ext cx="473495" cy="588514"/>
          </a:xfrm>
          <a:prstGeom prst="rect">
            <a:avLst/>
          </a:prstGeom>
          <a:noFill/>
          <a:ln>
            <a:noFill/>
          </a:ln>
        </p:spPr>
      </p:pic>
      <p:pic>
        <p:nvPicPr>
          <p:cNvPr descr="Arrow Down with solid fill" id="455" name="Google Shape;455;p21"/>
          <p:cNvPicPr preferRelativeResize="0"/>
          <p:nvPr/>
        </p:nvPicPr>
        <p:blipFill rotWithShape="1">
          <a:blip r:embed="rId4">
            <a:alphaModFix/>
          </a:blip>
          <a:srcRect b="0" l="0" r="0" t="0"/>
          <a:stretch/>
        </p:blipFill>
        <p:spPr>
          <a:xfrm rot="5400000">
            <a:off x="7316389" y="3302971"/>
            <a:ext cx="473495" cy="588514"/>
          </a:xfrm>
          <a:prstGeom prst="rect">
            <a:avLst/>
          </a:prstGeom>
          <a:noFill/>
          <a:ln>
            <a:noFill/>
          </a:ln>
        </p:spPr>
      </p:pic>
      <p:sp>
        <p:nvSpPr>
          <p:cNvPr id="456" name="Google Shape;456;p21"/>
          <p:cNvSpPr/>
          <p:nvPr/>
        </p:nvSpPr>
        <p:spPr>
          <a:xfrm>
            <a:off x="7742746" y="1658192"/>
            <a:ext cx="3301589" cy="1107304"/>
          </a:xfrm>
          <a:prstGeom prst="roundRect">
            <a:avLst>
              <a:gd fmla="val 16667" name="adj"/>
            </a:avLst>
          </a:prstGeom>
          <a:solidFill>
            <a:srgbClr val="686BB3"/>
          </a:solidFill>
          <a:ln cap="flat" cmpd="sng" w="12700">
            <a:solidFill>
              <a:srgbClr val="686BB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Social Vulnerability Index</a:t>
            </a:r>
            <a:endParaRPr/>
          </a:p>
        </p:txBody>
      </p:sp>
      <p:sp>
        <p:nvSpPr>
          <p:cNvPr id="457" name="Google Shape;457;p21"/>
          <p:cNvSpPr/>
          <p:nvPr/>
        </p:nvSpPr>
        <p:spPr>
          <a:xfrm>
            <a:off x="1153065" y="1667421"/>
            <a:ext cx="3297754" cy="1098500"/>
          </a:xfrm>
          <a:prstGeom prst="roundRect">
            <a:avLst>
              <a:gd fmla="val 16667" name="adj"/>
            </a:avLst>
          </a:prstGeom>
          <a:solidFill>
            <a:srgbClr val="686BB3"/>
          </a:solidFill>
          <a:ln cap="flat" cmpd="sng" w="12700">
            <a:solidFill>
              <a:srgbClr val="686BB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Urban Heat </a:t>
            </a:r>
            <a:endParaRPr sz="25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Index</a:t>
            </a:r>
            <a:endParaRPr sz="2500">
              <a:solidFill>
                <a:schemeClr val="lt1"/>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22"/>
          <p:cNvPicPr preferRelativeResize="0"/>
          <p:nvPr/>
        </p:nvPicPr>
        <p:blipFill rotWithShape="1">
          <a:blip r:embed="rId3">
            <a:alphaModFix/>
          </a:blip>
          <a:srcRect b="0" l="50098" r="-3" t="0"/>
          <a:stretch/>
        </p:blipFill>
        <p:spPr>
          <a:xfrm>
            <a:off x="6110925" y="-529"/>
            <a:ext cx="6090350" cy="6859057"/>
          </a:xfrm>
          <a:prstGeom prst="rect">
            <a:avLst/>
          </a:prstGeom>
          <a:noFill/>
          <a:ln>
            <a:noFill/>
          </a:ln>
        </p:spPr>
      </p:pic>
      <p:sp>
        <p:nvSpPr>
          <p:cNvPr id="464" name="Google Shape;464;p22"/>
          <p:cNvSpPr txBox="1"/>
          <p:nvPr/>
        </p:nvSpPr>
        <p:spPr>
          <a:xfrm>
            <a:off x="3764917" y="2984562"/>
            <a:ext cx="814458" cy="234211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HIGH</a:t>
            </a:r>
            <a:endParaRPr sz="2000">
              <a:solidFill>
                <a:srgbClr val="3F3F3F"/>
              </a:solidFill>
              <a:latin typeface="Garamond"/>
              <a:ea typeface="Garamond"/>
              <a:cs typeface="Garamond"/>
              <a:sym typeface="Garamond"/>
            </a:endParaRPr>
          </a:p>
          <a:p>
            <a:pPr indent="0" lvl="0" marL="0" marR="0" rtl="0" algn="ctr">
              <a:lnSpc>
                <a:spcPct val="150000"/>
              </a:lnSpc>
              <a:spcBef>
                <a:spcPts val="0"/>
              </a:spcBef>
              <a:spcAft>
                <a:spcPts val="0"/>
              </a:spcAft>
              <a:buNone/>
            </a:pPr>
            <a:r>
              <a:t/>
            </a:r>
            <a:endParaRPr sz="20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20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t/>
            </a:r>
            <a:endParaRPr sz="2000">
              <a:solidFill>
                <a:srgbClr val="3F3F3F"/>
              </a:solidFill>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LOW</a:t>
            </a:r>
            <a:endParaRPr sz="2000">
              <a:solidFill>
                <a:srgbClr val="3F3F3F"/>
              </a:solidFill>
              <a:latin typeface="Century Gothic"/>
              <a:ea typeface="Century Gothic"/>
              <a:cs typeface="Century Gothic"/>
              <a:sym typeface="Century Gothic"/>
            </a:endParaRPr>
          </a:p>
        </p:txBody>
      </p:sp>
      <p:sp>
        <p:nvSpPr>
          <p:cNvPr id="465" name="Google Shape;465;p22"/>
          <p:cNvSpPr txBox="1"/>
          <p:nvPr>
            <p:ph type="title"/>
          </p:nvPr>
        </p:nvSpPr>
        <p:spPr>
          <a:xfrm>
            <a:off x="506895" y="329681"/>
            <a:ext cx="4787827" cy="69046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SzPct val="100000"/>
              <a:buNone/>
            </a:pPr>
            <a:r>
              <a:rPr lang="en-US">
                <a:solidFill>
                  <a:srgbClr val="246F9A"/>
                </a:solidFill>
              </a:rPr>
              <a:t>Heat Vulnerability </a:t>
            </a:r>
            <a:endParaRPr/>
          </a:p>
          <a:p>
            <a:pPr indent="0" lvl="0" marL="0" rtl="0" algn="l">
              <a:lnSpc>
                <a:spcPct val="90000"/>
              </a:lnSpc>
              <a:spcBef>
                <a:spcPts val="0"/>
              </a:spcBef>
              <a:spcAft>
                <a:spcPts val="0"/>
              </a:spcAft>
              <a:buSzPct val="100000"/>
              <a:buNone/>
            </a:pPr>
            <a:r>
              <a:t/>
            </a:r>
            <a:endParaRPr/>
          </a:p>
        </p:txBody>
      </p:sp>
      <p:pic>
        <p:nvPicPr>
          <p:cNvPr descr="A map of a river  Description automatically generated" id="466" name="Google Shape;466;p22"/>
          <p:cNvPicPr preferRelativeResize="0"/>
          <p:nvPr/>
        </p:nvPicPr>
        <p:blipFill rotWithShape="1">
          <a:blip r:embed="rId4">
            <a:alphaModFix/>
          </a:blip>
          <a:srcRect b="85051" l="64171" r="32722" t="8644"/>
          <a:stretch/>
        </p:blipFill>
        <p:spPr>
          <a:xfrm>
            <a:off x="6685018" y="5948183"/>
            <a:ext cx="378135" cy="433010"/>
          </a:xfrm>
          <a:prstGeom prst="rect">
            <a:avLst/>
          </a:prstGeom>
          <a:noFill/>
          <a:ln>
            <a:noFill/>
          </a:ln>
        </p:spPr>
      </p:pic>
      <p:pic>
        <p:nvPicPr>
          <p:cNvPr descr="A map of the world  Description automatically generated" id="467" name="Google Shape;467;p22"/>
          <p:cNvPicPr preferRelativeResize="0"/>
          <p:nvPr/>
        </p:nvPicPr>
        <p:blipFill rotWithShape="1">
          <a:blip r:embed="rId5">
            <a:alphaModFix/>
          </a:blip>
          <a:srcRect b="12080" l="44525" r="50024" t="62876"/>
          <a:stretch/>
        </p:blipFill>
        <p:spPr>
          <a:xfrm rot="10800000">
            <a:off x="3770554" y="3323015"/>
            <a:ext cx="664599" cy="1717743"/>
          </a:xfrm>
          <a:prstGeom prst="rect">
            <a:avLst/>
          </a:prstGeom>
          <a:noFill/>
          <a:ln>
            <a:noFill/>
          </a:ln>
        </p:spPr>
      </p:pic>
      <p:sp>
        <p:nvSpPr>
          <p:cNvPr id="468" name="Google Shape;468;p22"/>
          <p:cNvSpPr txBox="1"/>
          <p:nvPr/>
        </p:nvSpPr>
        <p:spPr>
          <a:xfrm>
            <a:off x="6874989" y="4789224"/>
            <a:ext cx="178433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NORTH </a:t>
            </a:r>
            <a:endParaRPr sz="1800">
              <a:solidFill>
                <a:srgbClr val="3F3F3F"/>
              </a:solidFill>
              <a:latin typeface="Garamond"/>
              <a:ea typeface="Garamond"/>
              <a:cs typeface="Garamond"/>
              <a:sym typeface="Garamond"/>
            </a:endParaRPr>
          </a:p>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CAROLINA</a:t>
            </a:r>
            <a:endParaRPr sz="1800">
              <a:solidFill>
                <a:srgbClr val="3F3F3F"/>
              </a:solidFill>
              <a:latin typeface="Garamond"/>
              <a:ea typeface="Garamond"/>
              <a:cs typeface="Garamond"/>
              <a:sym typeface="Garamond"/>
            </a:endParaRPr>
          </a:p>
        </p:txBody>
      </p:sp>
      <p:sp>
        <p:nvSpPr>
          <p:cNvPr id="469" name="Google Shape;469;p22"/>
          <p:cNvSpPr txBox="1"/>
          <p:nvPr/>
        </p:nvSpPr>
        <p:spPr>
          <a:xfrm>
            <a:off x="10596878" y="5783211"/>
            <a:ext cx="83027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5 km </a:t>
            </a:r>
            <a:endParaRPr/>
          </a:p>
        </p:txBody>
      </p:sp>
      <p:sp>
        <p:nvSpPr>
          <p:cNvPr id="470" name="Google Shape;470;p22"/>
          <p:cNvSpPr txBox="1"/>
          <p:nvPr/>
        </p:nvSpPr>
        <p:spPr>
          <a:xfrm>
            <a:off x="349294" y="1711916"/>
            <a:ext cx="5765610" cy="12575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372B3"/>
              </a:buClr>
              <a:buSzPts val="2000"/>
              <a:buFont typeface="Arial"/>
              <a:buNone/>
            </a:pPr>
            <a:r>
              <a:t/>
            </a:r>
            <a:endParaRPr b="1" sz="2000">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Data</a:t>
            </a:r>
            <a:r>
              <a:rPr lang="en-US" sz="2000">
                <a:solidFill>
                  <a:srgbClr val="3F3F3F"/>
                </a:solidFill>
                <a:latin typeface="Century Gothic"/>
                <a:ea typeface="Century Gothic"/>
                <a:cs typeface="Century Gothic"/>
                <a:sym typeface="Century Gothic"/>
              </a:rPr>
              <a:t> LST | Albedo | Evapotranspiration | SVI</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Geometry </a:t>
            </a:r>
            <a:r>
              <a:rPr lang="en-US" sz="2000">
                <a:solidFill>
                  <a:srgbClr val="3F3F3F"/>
                </a:solidFill>
                <a:latin typeface="Century Gothic"/>
                <a:ea typeface="Century Gothic"/>
                <a:cs typeface="Century Gothic"/>
                <a:sym typeface="Century Gothic"/>
              </a:rPr>
              <a:t>U.S. Census Block Groups</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t/>
            </a:r>
            <a:endParaRPr sz="2000">
              <a:solidFill>
                <a:srgbClr val="3F3F3F"/>
              </a:solidFill>
              <a:latin typeface="Century Gothic"/>
              <a:ea typeface="Century Gothic"/>
              <a:cs typeface="Century Gothic"/>
              <a:sym typeface="Century Gothic"/>
            </a:endParaRPr>
          </a:p>
        </p:txBody>
      </p:sp>
      <p:sp>
        <p:nvSpPr>
          <p:cNvPr id="471" name="Google Shape;471;p22"/>
          <p:cNvSpPr/>
          <p:nvPr/>
        </p:nvSpPr>
        <p:spPr>
          <a:xfrm>
            <a:off x="3596489" y="3581911"/>
            <a:ext cx="187841" cy="1284767"/>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472" name="Google Shape;472;p22"/>
          <p:cNvSpPr txBox="1"/>
          <p:nvPr/>
        </p:nvSpPr>
        <p:spPr>
          <a:xfrm>
            <a:off x="772963" y="3740930"/>
            <a:ext cx="2692874" cy="968855"/>
          </a:xfrm>
          <a:prstGeom prst="rect">
            <a:avLst/>
          </a:prstGeom>
          <a:noFill/>
          <a:ln>
            <a:noFill/>
          </a:ln>
        </p:spPr>
        <p:txBody>
          <a:bodyPr anchorCtr="0" anchor="b" bIns="45700" lIns="91425" spcFirstLastPara="1" rIns="91425" wrap="square" tIns="45700">
            <a:spAutoFit/>
          </a:bodyPr>
          <a:lstStyle/>
          <a:p>
            <a:pPr indent="0" lvl="0" marL="0" marR="0" rtl="0" algn="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HEAT</a:t>
            </a:r>
            <a:endParaRPr sz="2000">
              <a:solidFill>
                <a:srgbClr val="3F3F3F"/>
              </a:solidFill>
              <a:latin typeface="Garamond"/>
              <a:ea typeface="Garamond"/>
              <a:cs typeface="Garamond"/>
              <a:sym typeface="Garamond"/>
            </a:endParaRPr>
          </a:p>
          <a:p>
            <a:pPr indent="0" lvl="0" marL="0" marR="0" rtl="0" algn="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VULNERABILITY</a:t>
            </a:r>
            <a:endParaRPr sz="2000">
              <a:solidFill>
                <a:srgbClr val="3F3F3F"/>
              </a:solidFill>
              <a:latin typeface="Garamond"/>
              <a:ea typeface="Garamond"/>
              <a:cs typeface="Garamond"/>
              <a:sym typeface="Garamond"/>
            </a:endParaRPr>
          </a:p>
        </p:txBody>
      </p:sp>
      <p:sp>
        <p:nvSpPr>
          <p:cNvPr id="473" name="Google Shape;473;p22"/>
          <p:cNvSpPr txBox="1"/>
          <p:nvPr/>
        </p:nvSpPr>
        <p:spPr>
          <a:xfrm>
            <a:off x="7995743" y="6545022"/>
            <a:ext cx="49913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Basemap Credit: State of NC</a:t>
            </a:r>
            <a:endParaRPr sz="1400">
              <a:solidFill>
                <a:srgbClr val="3F3F3F"/>
              </a:solidFill>
              <a:latin typeface="Century Gothic"/>
              <a:ea typeface="Century Gothic"/>
              <a:cs typeface="Century Gothic"/>
              <a:sym typeface="Century Gothic"/>
            </a:endParaRPr>
          </a:p>
        </p:txBody>
      </p:sp>
      <p:sp>
        <p:nvSpPr>
          <p:cNvPr id="474" name="Google Shape;474;p22"/>
          <p:cNvSpPr txBox="1"/>
          <p:nvPr/>
        </p:nvSpPr>
        <p:spPr>
          <a:xfrm>
            <a:off x="9368784" y="2155404"/>
            <a:ext cx="17649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Asheville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pic>
        <p:nvPicPr>
          <p:cNvPr descr="A map of different colors  Description automatically generated" id="480" name="Google Shape;480;p23"/>
          <p:cNvPicPr preferRelativeResize="0"/>
          <p:nvPr/>
        </p:nvPicPr>
        <p:blipFill rotWithShape="1">
          <a:blip r:embed="rId3">
            <a:alphaModFix/>
          </a:blip>
          <a:srcRect b="0" l="0" r="0" t="0"/>
          <a:stretch/>
        </p:blipFill>
        <p:spPr>
          <a:xfrm>
            <a:off x="0" y="-2005"/>
            <a:ext cx="12192000" cy="6874711"/>
          </a:xfrm>
          <a:prstGeom prst="rect">
            <a:avLst/>
          </a:prstGeom>
          <a:noFill/>
          <a:ln>
            <a:noFill/>
          </a:ln>
        </p:spPr>
      </p:pic>
      <p:sp>
        <p:nvSpPr>
          <p:cNvPr id="481" name="Google Shape;481;p23"/>
          <p:cNvSpPr txBox="1"/>
          <p:nvPr>
            <p:ph type="title"/>
          </p:nvPr>
        </p:nvSpPr>
        <p:spPr>
          <a:xfrm>
            <a:off x="506895" y="329681"/>
            <a:ext cx="4787827" cy="69046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SzPct val="100000"/>
              <a:buNone/>
            </a:pPr>
            <a:r>
              <a:rPr lang="en-US">
                <a:solidFill>
                  <a:srgbClr val="246F9A"/>
                </a:solidFill>
              </a:rPr>
              <a:t>Heat Vulnerability </a:t>
            </a:r>
            <a:endParaRPr/>
          </a:p>
          <a:p>
            <a:pPr indent="0" lvl="0" marL="0" rtl="0" algn="l">
              <a:lnSpc>
                <a:spcPct val="90000"/>
              </a:lnSpc>
              <a:spcBef>
                <a:spcPts val="0"/>
              </a:spcBef>
              <a:spcAft>
                <a:spcPts val="0"/>
              </a:spcAft>
              <a:buSzPct val="100000"/>
              <a:buNone/>
            </a:pPr>
            <a:r>
              <a:t/>
            </a:r>
            <a:endParaRPr/>
          </a:p>
        </p:txBody>
      </p:sp>
      <p:pic>
        <p:nvPicPr>
          <p:cNvPr descr="A map of a river  Description automatically generated" id="482" name="Google Shape;482;p23"/>
          <p:cNvPicPr preferRelativeResize="0"/>
          <p:nvPr/>
        </p:nvPicPr>
        <p:blipFill rotWithShape="1">
          <a:blip r:embed="rId4">
            <a:alphaModFix/>
          </a:blip>
          <a:srcRect b="85051" l="64171" r="32722" t="8644"/>
          <a:stretch/>
        </p:blipFill>
        <p:spPr>
          <a:xfrm>
            <a:off x="6685018" y="5948183"/>
            <a:ext cx="378135" cy="433010"/>
          </a:xfrm>
          <a:prstGeom prst="rect">
            <a:avLst/>
          </a:prstGeom>
          <a:noFill/>
          <a:ln>
            <a:noFill/>
          </a:ln>
        </p:spPr>
      </p:pic>
      <p:sp>
        <p:nvSpPr>
          <p:cNvPr id="483" name="Google Shape;483;p23"/>
          <p:cNvSpPr txBox="1"/>
          <p:nvPr/>
        </p:nvSpPr>
        <p:spPr>
          <a:xfrm>
            <a:off x="6874989" y="4789224"/>
            <a:ext cx="178433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NORTH </a:t>
            </a:r>
            <a:endParaRPr sz="1800">
              <a:solidFill>
                <a:srgbClr val="3F3F3F"/>
              </a:solidFill>
              <a:latin typeface="Garamond"/>
              <a:ea typeface="Garamond"/>
              <a:cs typeface="Garamond"/>
              <a:sym typeface="Garamond"/>
            </a:endParaRPr>
          </a:p>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CAROLINA</a:t>
            </a:r>
            <a:endParaRPr sz="1800">
              <a:solidFill>
                <a:srgbClr val="3F3F3F"/>
              </a:solidFill>
              <a:latin typeface="Garamond"/>
              <a:ea typeface="Garamond"/>
              <a:cs typeface="Garamond"/>
              <a:sym typeface="Garamond"/>
            </a:endParaRPr>
          </a:p>
        </p:txBody>
      </p:sp>
      <p:sp>
        <p:nvSpPr>
          <p:cNvPr id="484" name="Google Shape;484;p23"/>
          <p:cNvSpPr txBox="1"/>
          <p:nvPr/>
        </p:nvSpPr>
        <p:spPr>
          <a:xfrm>
            <a:off x="10596878" y="5783211"/>
            <a:ext cx="83027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5 km </a:t>
            </a:r>
            <a:endParaRPr/>
          </a:p>
        </p:txBody>
      </p:sp>
      <p:sp>
        <p:nvSpPr>
          <p:cNvPr id="485" name="Google Shape;485;p23"/>
          <p:cNvSpPr txBox="1"/>
          <p:nvPr/>
        </p:nvSpPr>
        <p:spPr>
          <a:xfrm>
            <a:off x="349294" y="1711916"/>
            <a:ext cx="5765610" cy="12575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372B3"/>
              </a:buClr>
              <a:buSzPts val="2000"/>
              <a:buFont typeface="Arial"/>
              <a:buNone/>
            </a:pPr>
            <a:r>
              <a:t/>
            </a:r>
            <a:endParaRPr b="1" sz="2000">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Data</a:t>
            </a:r>
            <a:r>
              <a:rPr lang="en-US" sz="2000">
                <a:solidFill>
                  <a:srgbClr val="3F3F3F"/>
                </a:solidFill>
                <a:latin typeface="Century Gothic"/>
                <a:ea typeface="Century Gothic"/>
                <a:cs typeface="Century Gothic"/>
                <a:sym typeface="Century Gothic"/>
              </a:rPr>
              <a:t> LST | Albedo | Evapotranspiration | SVI</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Geometry </a:t>
            </a:r>
            <a:r>
              <a:rPr lang="en-US" sz="2000">
                <a:solidFill>
                  <a:srgbClr val="3F3F3F"/>
                </a:solidFill>
                <a:latin typeface="Century Gothic"/>
                <a:ea typeface="Century Gothic"/>
                <a:cs typeface="Century Gothic"/>
                <a:sym typeface="Century Gothic"/>
              </a:rPr>
              <a:t>U.S. Census Block Groups</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t/>
            </a:r>
            <a:endParaRPr sz="2000">
              <a:solidFill>
                <a:srgbClr val="3F3F3F"/>
              </a:solidFill>
              <a:latin typeface="Century Gothic"/>
              <a:ea typeface="Century Gothic"/>
              <a:cs typeface="Century Gothic"/>
              <a:sym typeface="Century Gothic"/>
            </a:endParaRPr>
          </a:p>
        </p:txBody>
      </p:sp>
      <p:sp>
        <p:nvSpPr>
          <p:cNvPr id="486" name="Google Shape;486;p23"/>
          <p:cNvSpPr/>
          <p:nvPr/>
        </p:nvSpPr>
        <p:spPr>
          <a:xfrm>
            <a:off x="3596489" y="3581911"/>
            <a:ext cx="187841" cy="1284767"/>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487" name="Google Shape;487;p23"/>
          <p:cNvSpPr txBox="1"/>
          <p:nvPr/>
        </p:nvSpPr>
        <p:spPr>
          <a:xfrm>
            <a:off x="772963" y="3740930"/>
            <a:ext cx="2692874" cy="968855"/>
          </a:xfrm>
          <a:prstGeom prst="rect">
            <a:avLst/>
          </a:prstGeom>
          <a:noFill/>
          <a:ln>
            <a:noFill/>
          </a:ln>
        </p:spPr>
        <p:txBody>
          <a:bodyPr anchorCtr="0" anchor="b" bIns="45700" lIns="91425" spcFirstLastPara="1" rIns="91425" wrap="square" tIns="45700">
            <a:spAutoFit/>
          </a:bodyPr>
          <a:lstStyle/>
          <a:p>
            <a:pPr indent="0" lvl="0" marL="0" marR="0" rtl="0" algn="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HEAT</a:t>
            </a:r>
            <a:endParaRPr sz="2000">
              <a:solidFill>
                <a:srgbClr val="3F3F3F"/>
              </a:solidFill>
              <a:latin typeface="Garamond"/>
              <a:ea typeface="Garamond"/>
              <a:cs typeface="Garamond"/>
              <a:sym typeface="Garamond"/>
            </a:endParaRPr>
          </a:p>
          <a:p>
            <a:pPr indent="0" lvl="0" marL="0" marR="0" rtl="0" algn="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VULNERABILITY</a:t>
            </a:r>
            <a:endParaRPr sz="2000">
              <a:solidFill>
                <a:srgbClr val="3F3F3F"/>
              </a:solidFill>
              <a:latin typeface="Garamond"/>
              <a:ea typeface="Garamond"/>
              <a:cs typeface="Garamond"/>
              <a:sym typeface="Garamond"/>
            </a:endParaRPr>
          </a:p>
        </p:txBody>
      </p:sp>
      <p:sp>
        <p:nvSpPr>
          <p:cNvPr id="488" name="Google Shape;488;p23"/>
          <p:cNvSpPr txBox="1"/>
          <p:nvPr/>
        </p:nvSpPr>
        <p:spPr>
          <a:xfrm>
            <a:off x="8019189" y="6556745"/>
            <a:ext cx="49913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Basemap Credit: State of NC</a:t>
            </a:r>
            <a:endParaRPr sz="1400">
              <a:solidFill>
                <a:srgbClr val="3F3F3F"/>
              </a:solidFill>
              <a:latin typeface="Century Gothic"/>
              <a:ea typeface="Century Gothic"/>
              <a:cs typeface="Century Gothic"/>
              <a:sym typeface="Century Gothic"/>
            </a:endParaRPr>
          </a:p>
        </p:txBody>
      </p:sp>
      <p:sp>
        <p:nvSpPr>
          <p:cNvPr id="489" name="Google Shape;489;p23"/>
          <p:cNvSpPr/>
          <p:nvPr/>
        </p:nvSpPr>
        <p:spPr>
          <a:xfrm>
            <a:off x="3868357" y="4518956"/>
            <a:ext cx="530086" cy="265043"/>
          </a:xfrm>
          <a:prstGeom prst="roundRect">
            <a:avLst>
              <a:gd fmla="val 16667" name="adj"/>
            </a:avLst>
          </a:prstGeom>
          <a:solidFill>
            <a:srgbClr val="FFFFCD"/>
          </a:solidFill>
          <a:ln cap="flat" cmpd="sng" w="12700">
            <a:solidFill>
              <a:srgbClr val="FFFFC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90" name="Google Shape;490;p23"/>
          <p:cNvSpPr/>
          <p:nvPr/>
        </p:nvSpPr>
        <p:spPr>
          <a:xfrm>
            <a:off x="3862447" y="4068684"/>
            <a:ext cx="530086" cy="265043"/>
          </a:xfrm>
          <a:prstGeom prst="roundRect">
            <a:avLst>
              <a:gd fmla="val 16667" name="adj"/>
            </a:avLst>
          </a:prstGeom>
          <a:solidFill>
            <a:srgbClr val="FD8D3D"/>
          </a:solidFill>
          <a:ln cap="flat" cmpd="sng" w="12700">
            <a:solidFill>
              <a:srgbClr val="FD8D3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91" name="Google Shape;491;p23"/>
          <p:cNvSpPr/>
          <p:nvPr/>
        </p:nvSpPr>
        <p:spPr>
          <a:xfrm>
            <a:off x="3868942" y="3597078"/>
            <a:ext cx="530086" cy="265043"/>
          </a:xfrm>
          <a:prstGeom prst="roundRect">
            <a:avLst>
              <a:gd fmla="val 16667" name="adj"/>
            </a:avLst>
          </a:prstGeom>
          <a:solidFill>
            <a:srgbClr val="800026"/>
          </a:solidFill>
          <a:ln cap="flat" cmpd="sng" w="12700">
            <a:solidFill>
              <a:srgbClr val="8000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92" name="Google Shape;492;p23"/>
          <p:cNvSpPr txBox="1"/>
          <p:nvPr/>
        </p:nvSpPr>
        <p:spPr>
          <a:xfrm>
            <a:off x="4428826" y="3400735"/>
            <a:ext cx="1230093" cy="14305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HIGH</a:t>
            </a:r>
            <a:endParaRPr/>
          </a:p>
          <a:p>
            <a:pPr indent="0" lvl="0" marL="0" marR="0" rtl="0" algn="l">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MEDIUM</a:t>
            </a:r>
            <a:endParaRPr/>
          </a:p>
          <a:p>
            <a:pPr indent="0" lvl="0" marL="0" marR="0" rtl="0" algn="l">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LOW</a:t>
            </a:r>
            <a:endParaRPr sz="1800">
              <a:solidFill>
                <a:srgbClr val="3F3F3F"/>
              </a:solidFill>
              <a:latin typeface="Garamond"/>
              <a:ea typeface="Garamond"/>
              <a:cs typeface="Garamond"/>
              <a:sym typeface="Garamond"/>
            </a:endParaRPr>
          </a:p>
        </p:txBody>
      </p:sp>
      <p:sp>
        <p:nvSpPr>
          <p:cNvPr id="493" name="Google Shape;493;p23"/>
          <p:cNvSpPr txBox="1"/>
          <p:nvPr/>
        </p:nvSpPr>
        <p:spPr>
          <a:xfrm>
            <a:off x="9368784" y="2155404"/>
            <a:ext cx="17649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Asheville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pic>
        <p:nvPicPr>
          <p:cNvPr descr="A group of people in a yellow vests loading a truck  Description automatically generated" id="499" name="Google Shape;499;p24"/>
          <p:cNvPicPr preferRelativeResize="0"/>
          <p:nvPr/>
        </p:nvPicPr>
        <p:blipFill rotWithShape="1">
          <a:blip r:embed="rId3">
            <a:alphaModFix/>
          </a:blip>
          <a:srcRect b="-104" l="7740" r="27348" t="-356"/>
          <a:stretch/>
        </p:blipFill>
        <p:spPr>
          <a:xfrm>
            <a:off x="6076196" y="384048"/>
            <a:ext cx="5635257" cy="5794302"/>
          </a:xfrm>
          <a:prstGeom prst="roundRect">
            <a:avLst>
              <a:gd fmla="val 16667" name="adj"/>
            </a:avLst>
          </a:prstGeom>
          <a:noFill/>
          <a:ln>
            <a:noFill/>
          </a:ln>
          <a:effectLst>
            <a:outerShdw blurRad="50800" rotWithShape="0" algn="tl" dir="2700000" dist="38100">
              <a:srgbClr val="000000">
                <a:alpha val="40000"/>
              </a:srgbClr>
            </a:outerShdw>
          </a:effectLst>
        </p:spPr>
      </p:pic>
      <p:sp>
        <p:nvSpPr>
          <p:cNvPr id="500" name="Google Shape;500;p24"/>
          <p:cNvSpPr txBox="1"/>
          <p:nvPr>
            <p:ph type="title"/>
          </p:nvPr>
        </p:nvSpPr>
        <p:spPr>
          <a:xfrm>
            <a:off x="255666" y="2415934"/>
            <a:ext cx="5588607" cy="2022116"/>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5500"/>
              <a:buNone/>
            </a:pPr>
            <a:r>
              <a:rPr lang="en-US" sz="5500"/>
              <a:t>UHI Mitigation and Adaptation</a:t>
            </a:r>
            <a:endParaRPr/>
          </a:p>
        </p:txBody>
      </p:sp>
      <p:sp>
        <p:nvSpPr>
          <p:cNvPr id="501" name="Google Shape;501;p24"/>
          <p:cNvSpPr txBox="1"/>
          <p:nvPr/>
        </p:nvSpPr>
        <p:spPr>
          <a:xfrm>
            <a:off x="5683211" y="6168882"/>
            <a:ext cx="5956271"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Image of Asheville GreenWorks Volunteers</a:t>
            </a:r>
            <a:endParaRPr/>
          </a:p>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Image Credit: Asheville GreenWorks</a:t>
            </a:r>
            <a:endParaRPr sz="1400">
              <a:solidFill>
                <a:srgbClr val="3F3F3F"/>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5"/>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Cooling and Adaptive Capacity</a:t>
            </a:r>
            <a:endParaRPr/>
          </a:p>
        </p:txBody>
      </p:sp>
      <p:pic>
        <p:nvPicPr>
          <p:cNvPr descr="Arrow Down with solid fill" id="508" name="Google Shape;508;p25"/>
          <p:cNvPicPr preferRelativeResize="0"/>
          <p:nvPr/>
        </p:nvPicPr>
        <p:blipFill rotWithShape="1">
          <a:blip r:embed="rId3">
            <a:alphaModFix/>
          </a:blip>
          <a:srcRect b="0" l="0" r="0" t="0"/>
          <a:stretch/>
        </p:blipFill>
        <p:spPr>
          <a:xfrm>
            <a:off x="7909547" y="4715926"/>
            <a:ext cx="473495" cy="588514"/>
          </a:xfrm>
          <a:prstGeom prst="rect">
            <a:avLst/>
          </a:prstGeom>
          <a:noFill/>
          <a:ln>
            <a:noFill/>
          </a:ln>
        </p:spPr>
      </p:pic>
      <p:pic>
        <p:nvPicPr>
          <p:cNvPr descr="Arrow Down with solid fill" id="509" name="Google Shape;509;p25"/>
          <p:cNvPicPr preferRelativeResize="0"/>
          <p:nvPr/>
        </p:nvPicPr>
        <p:blipFill rotWithShape="1">
          <a:blip r:embed="rId4">
            <a:alphaModFix/>
          </a:blip>
          <a:srcRect b="0" l="0" r="0" t="0"/>
          <a:stretch/>
        </p:blipFill>
        <p:spPr>
          <a:xfrm>
            <a:off x="7903231" y="3161855"/>
            <a:ext cx="473495" cy="588514"/>
          </a:xfrm>
          <a:prstGeom prst="rect">
            <a:avLst/>
          </a:prstGeom>
          <a:noFill/>
          <a:ln>
            <a:noFill/>
          </a:ln>
        </p:spPr>
      </p:pic>
      <p:pic>
        <p:nvPicPr>
          <p:cNvPr descr="Arrow Down with solid fill" id="510" name="Google Shape;510;p25"/>
          <p:cNvPicPr preferRelativeResize="0"/>
          <p:nvPr/>
        </p:nvPicPr>
        <p:blipFill rotWithShape="1">
          <a:blip r:embed="rId5">
            <a:alphaModFix/>
          </a:blip>
          <a:srcRect b="0" l="0" r="0" t="0"/>
          <a:stretch/>
        </p:blipFill>
        <p:spPr>
          <a:xfrm>
            <a:off x="7903232" y="2181746"/>
            <a:ext cx="473495" cy="588514"/>
          </a:xfrm>
          <a:prstGeom prst="rect">
            <a:avLst/>
          </a:prstGeom>
          <a:noFill/>
          <a:ln>
            <a:noFill/>
          </a:ln>
        </p:spPr>
      </p:pic>
      <p:sp>
        <p:nvSpPr>
          <p:cNvPr id="511" name="Google Shape;511;p25"/>
          <p:cNvSpPr/>
          <p:nvPr/>
        </p:nvSpPr>
        <p:spPr>
          <a:xfrm>
            <a:off x="6213336" y="1304918"/>
            <a:ext cx="3867405" cy="1165082"/>
          </a:xfrm>
          <a:prstGeom prst="roundRect">
            <a:avLst>
              <a:gd fmla="val 16667" name="adj"/>
            </a:avLst>
          </a:prstGeom>
          <a:solidFill>
            <a:srgbClr val="686BB3"/>
          </a:solidFill>
          <a:ln cap="flat" cmpd="sng" w="12700">
            <a:solidFill>
              <a:srgbClr val="686BB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Heat Vulnerability Index</a:t>
            </a:r>
            <a:endParaRPr sz="2500">
              <a:solidFill>
                <a:schemeClr val="lt1"/>
              </a:solidFill>
              <a:latin typeface="Century Gothic"/>
              <a:ea typeface="Century Gothic"/>
              <a:cs typeface="Century Gothic"/>
              <a:sym typeface="Century Gothic"/>
            </a:endParaRPr>
          </a:p>
        </p:txBody>
      </p:sp>
      <p:sp>
        <p:nvSpPr>
          <p:cNvPr id="512" name="Google Shape;512;p25"/>
          <p:cNvSpPr/>
          <p:nvPr/>
        </p:nvSpPr>
        <p:spPr>
          <a:xfrm>
            <a:off x="6204259" y="3756854"/>
            <a:ext cx="3877018" cy="1203172"/>
          </a:xfrm>
          <a:prstGeom prst="roundRect">
            <a:avLst>
              <a:gd fmla="val 16667" name="adj"/>
            </a:avLst>
          </a:prstGeom>
          <a:solidFill>
            <a:srgbClr val="E1834F"/>
          </a:solidFill>
          <a:ln cap="flat" cmpd="sng" w="12700">
            <a:solidFill>
              <a:srgbClr val="E183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InVEST Urban Cooling Model</a:t>
            </a:r>
            <a:endParaRPr/>
          </a:p>
        </p:txBody>
      </p:sp>
      <p:sp>
        <p:nvSpPr>
          <p:cNvPr id="513" name="Google Shape;513;p25"/>
          <p:cNvSpPr/>
          <p:nvPr/>
        </p:nvSpPr>
        <p:spPr>
          <a:xfrm>
            <a:off x="6207012" y="5305532"/>
            <a:ext cx="3866327" cy="1193890"/>
          </a:xfrm>
          <a:prstGeom prst="roundRect">
            <a:avLst>
              <a:gd fmla="val 16667" name="adj"/>
            </a:avLst>
          </a:prstGeom>
          <a:solidFill>
            <a:srgbClr val="67A478"/>
          </a:solidFill>
          <a:ln cap="flat" cmpd="sng" w="12700">
            <a:solidFill>
              <a:srgbClr val="67A4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Cooling and Adaptive Capacity Maps</a:t>
            </a:r>
            <a:endParaRPr/>
          </a:p>
        </p:txBody>
      </p:sp>
      <p:sp>
        <p:nvSpPr>
          <p:cNvPr id="514" name="Google Shape;514;p25"/>
          <p:cNvSpPr/>
          <p:nvPr/>
        </p:nvSpPr>
        <p:spPr>
          <a:xfrm>
            <a:off x="1339969" y="2277244"/>
            <a:ext cx="4400968" cy="1181925"/>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Land Use and Cover Data</a:t>
            </a:r>
            <a:endParaRPr b="1" sz="2500">
              <a:solidFill>
                <a:srgbClr val="FFFFFF"/>
              </a:solidFill>
              <a:latin typeface="Century Gothic"/>
              <a:ea typeface="Century Gothic"/>
              <a:cs typeface="Century Gothic"/>
              <a:sym typeface="Century Gothic"/>
            </a:endParaRPr>
          </a:p>
          <a:p>
            <a:pPr indent="0" lvl="0" marL="0" marR="0" rtl="0" algn="ctr">
              <a:spcBef>
                <a:spcPts val="0"/>
              </a:spcBef>
              <a:spcAft>
                <a:spcPts val="0"/>
              </a:spcAft>
              <a:buNone/>
            </a:pPr>
            <a:r>
              <a:rPr i="1" lang="en-US" sz="2500">
                <a:solidFill>
                  <a:schemeClr val="lt1"/>
                </a:solidFill>
                <a:latin typeface="Century Gothic"/>
                <a:ea typeface="Century Gothic"/>
                <a:cs typeface="Century Gothic"/>
                <a:sym typeface="Century Gothic"/>
              </a:rPr>
              <a:t>from Sentinel-1 and 2</a:t>
            </a:r>
            <a:endParaRPr i="1" sz="2500">
              <a:solidFill>
                <a:srgbClr val="FFFFFF"/>
              </a:solidFill>
              <a:latin typeface="Century Gothic"/>
              <a:ea typeface="Century Gothic"/>
              <a:cs typeface="Century Gothic"/>
              <a:sym typeface="Century Gothic"/>
            </a:endParaRPr>
          </a:p>
        </p:txBody>
      </p:sp>
      <p:pic>
        <p:nvPicPr>
          <p:cNvPr descr="Arrow Down with solid fill" id="515" name="Google Shape;515;p25"/>
          <p:cNvPicPr preferRelativeResize="0"/>
          <p:nvPr/>
        </p:nvPicPr>
        <p:blipFill rotWithShape="1">
          <a:blip r:embed="rId6">
            <a:alphaModFix/>
          </a:blip>
          <a:srcRect b="0" l="0" r="0" t="0"/>
          <a:stretch/>
        </p:blipFill>
        <p:spPr>
          <a:xfrm>
            <a:off x="3297989" y="3416418"/>
            <a:ext cx="473495" cy="588514"/>
          </a:xfrm>
          <a:prstGeom prst="rect">
            <a:avLst/>
          </a:prstGeom>
          <a:noFill/>
          <a:ln>
            <a:noFill/>
          </a:ln>
        </p:spPr>
      </p:pic>
      <p:sp>
        <p:nvSpPr>
          <p:cNvPr id="516" name="Google Shape;516;p25"/>
          <p:cNvSpPr/>
          <p:nvPr/>
        </p:nvSpPr>
        <p:spPr>
          <a:xfrm>
            <a:off x="6211657" y="2774681"/>
            <a:ext cx="3877557" cy="639840"/>
          </a:xfrm>
          <a:prstGeom prst="roundRect">
            <a:avLst>
              <a:gd fmla="val 16667" name="adj"/>
            </a:avLst>
          </a:prstGeom>
          <a:solidFill>
            <a:srgbClr val="67A478"/>
          </a:solidFill>
          <a:ln cap="flat" cmpd="sng" w="12700">
            <a:solidFill>
              <a:srgbClr val="67A4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chemeClr val="lt1"/>
                </a:solidFill>
                <a:latin typeface="Century Gothic"/>
                <a:ea typeface="Century Gothic"/>
                <a:cs typeface="Century Gothic"/>
                <a:sym typeface="Century Gothic"/>
              </a:rPr>
              <a:t>Heat Vulnerability Map</a:t>
            </a:r>
            <a:endParaRPr/>
          </a:p>
        </p:txBody>
      </p:sp>
      <p:sp>
        <p:nvSpPr>
          <p:cNvPr id="517" name="Google Shape;517;p25"/>
          <p:cNvSpPr/>
          <p:nvPr/>
        </p:nvSpPr>
        <p:spPr>
          <a:xfrm>
            <a:off x="1339969" y="3838597"/>
            <a:ext cx="4400968" cy="1032513"/>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FFFFFF"/>
                </a:solidFill>
                <a:latin typeface="Century Gothic"/>
                <a:ea typeface="Century Gothic"/>
                <a:cs typeface="Century Gothic"/>
                <a:sym typeface="Century Gothic"/>
              </a:rPr>
              <a:t>Canopy Cover Data </a:t>
            </a:r>
            <a:endParaRPr sz="1800">
              <a:solidFill>
                <a:schemeClr val="lt1"/>
              </a:solidFill>
              <a:latin typeface="Garamond"/>
              <a:ea typeface="Garamond"/>
              <a:cs typeface="Garamond"/>
              <a:sym typeface="Garamond"/>
            </a:endParaRPr>
          </a:p>
          <a:p>
            <a:pPr indent="0" lvl="0" marL="0" marR="0" rtl="0" algn="ctr">
              <a:spcBef>
                <a:spcPts val="0"/>
              </a:spcBef>
              <a:spcAft>
                <a:spcPts val="0"/>
              </a:spcAft>
              <a:buNone/>
            </a:pPr>
            <a:r>
              <a:rPr i="1" lang="en-US" sz="2500">
                <a:solidFill>
                  <a:srgbClr val="FFFFFF"/>
                </a:solidFill>
                <a:latin typeface="Century Gothic"/>
                <a:ea typeface="Century Gothic"/>
                <a:cs typeface="Century Gothic"/>
                <a:sym typeface="Century Gothic"/>
              </a:rPr>
              <a:t>from CoA </a:t>
            </a:r>
            <a:endParaRPr sz="1800">
              <a:solidFill>
                <a:schemeClr val="lt1"/>
              </a:solidFill>
              <a:latin typeface="Garamond"/>
              <a:ea typeface="Garamond"/>
              <a:cs typeface="Garamond"/>
              <a:sym typeface="Garamond"/>
            </a:endParaRPr>
          </a:p>
        </p:txBody>
      </p:sp>
      <p:pic>
        <p:nvPicPr>
          <p:cNvPr descr="Arrow Down with solid fill" id="518" name="Google Shape;518;p25"/>
          <p:cNvPicPr preferRelativeResize="0"/>
          <p:nvPr/>
        </p:nvPicPr>
        <p:blipFill rotWithShape="1">
          <a:blip r:embed="rId6">
            <a:alphaModFix/>
          </a:blip>
          <a:srcRect b="0" l="0" r="0" t="0"/>
          <a:stretch/>
        </p:blipFill>
        <p:spPr>
          <a:xfrm rot="-5400000">
            <a:off x="5673636" y="4066358"/>
            <a:ext cx="473495" cy="5885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6"/>
          <p:cNvSpPr txBox="1"/>
          <p:nvPr/>
        </p:nvSpPr>
        <p:spPr>
          <a:xfrm>
            <a:off x="349294" y="1711916"/>
            <a:ext cx="5765610" cy="12575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Data</a:t>
            </a:r>
            <a:r>
              <a:rPr lang="en-US" sz="2000">
                <a:solidFill>
                  <a:srgbClr val="3F3F3F"/>
                </a:solidFill>
                <a:latin typeface="Century Gothic"/>
                <a:ea typeface="Century Gothic"/>
                <a:cs typeface="Century Gothic"/>
                <a:sym typeface="Century Gothic"/>
              </a:rPr>
              <a:t> LULC | Albedo | Evapotranspiration | Canopy Cover</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Geometry </a:t>
            </a:r>
            <a:r>
              <a:rPr lang="en-US" sz="2000">
                <a:solidFill>
                  <a:srgbClr val="3F3F3F"/>
                </a:solidFill>
                <a:latin typeface="Century Gothic"/>
                <a:ea typeface="Century Gothic"/>
                <a:cs typeface="Century Gothic"/>
                <a:sym typeface="Century Gothic"/>
              </a:rPr>
              <a:t>U.S. Census Block Groups</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t/>
            </a:r>
            <a:endParaRPr sz="2000">
              <a:solidFill>
                <a:srgbClr val="3F3F3F"/>
              </a:solidFill>
              <a:latin typeface="Century Gothic"/>
              <a:ea typeface="Century Gothic"/>
              <a:cs typeface="Century Gothic"/>
              <a:sym typeface="Century Gothic"/>
            </a:endParaRPr>
          </a:p>
        </p:txBody>
      </p:sp>
      <p:sp>
        <p:nvSpPr>
          <p:cNvPr id="525" name="Google Shape;525;p26"/>
          <p:cNvSpPr txBox="1"/>
          <p:nvPr/>
        </p:nvSpPr>
        <p:spPr>
          <a:xfrm>
            <a:off x="3757141" y="2875705"/>
            <a:ext cx="814458" cy="50719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HIGH</a:t>
            </a:r>
            <a:endParaRPr sz="2000">
              <a:solidFill>
                <a:srgbClr val="3F3F3F"/>
              </a:solidFill>
              <a:latin typeface="Century Gothic"/>
              <a:ea typeface="Century Gothic"/>
              <a:cs typeface="Century Gothic"/>
              <a:sym typeface="Century Gothic"/>
            </a:endParaRPr>
          </a:p>
        </p:txBody>
      </p:sp>
      <p:pic>
        <p:nvPicPr>
          <p:cNvPr descr="A map of the world  Description automatically generated" id="526" name="Google Shape;526;p26"/>
          <p:cNvPicPr preferRelativeResize="0"/>
          <p:nvPr/>
        </p:nvPicPr>
        <p:blipFill rotWithShape="1">
          <a:blip r:embed="rId3">
            <a:alphaModFix/>
          </a:blip>
          <a:srcRect b="11820" l="43674" r="50267" t="62306"/>
          <a:stretch/>
        </p:blipFill>
        <p:spPr>
          <a:xfrm rot="10800000">
            <a:off x="3794909" y="3297608"/>
            <a:ext cx="738740" cy="1776227"/>
          </a:xfrm>
          <a:prstGeom prst="rect">
            <a:avLst/>
          </a:prstGeom>
          <a:noFill/>
          <a:ln>
            <a:noFill/>
          </a:ln>
        </p:spPr>
      </p:pic>
      <p:sp>
        <p:nvSpPr>
          <p:cNvPr id="527" name="Google Shape;527;p26"/>
          <p:cNvSpPr txBox="1"/>
          <p:nvPr>
            <p:ph type="title"/>
          </p:nvPr>
        </p:nvSpPr>
        <p:spPr>
          <a:xfrm>
            <a:off x="506895" y="329681"/>
            <a:ext cx="11179175" cy="690466"/>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SzPct val="100000"/>
              <a:buNone/>
            </a:pPr>
            <a:r>
              <a:rPr lang="en-US"/>
              <a:t>Cooling Capacity</a:t>
            </a:r>
            <a:endParaRPr/>
          </a:p>
        </p:txBody>
      </p:sp>
      <p:pic>
        <p:nvPicPr>
          <p:cNvPr descr="A map of the world  Description automatically generated" id="528" name="Google Shape;528;p26"/>
          <p:cNvPicPr preferRelativeResize="0"/>
          <p:nvPr/>
        </p:nvPicPr>
        <p:blipFill rotWithShape="1">
          <a:blip r:embed="rId3">
            <a:alphaModFix/>
          </a:blip>
          <a:srcRect b="36" l="51284" r="-48" t="0"/>
          <a:stretch/>
        </p:blipFill>
        <p:spPr>
          <a:xfrm>
            <a:off x="6249581" y="-528"/>
            <a:ext cx="5945307" cy="6862465"/>
          </a:xfrm>
          <a:prstGeom prst="rect">
            <a:avLst/>
          </a:prstGeom>
          <a:noFill/>
          <a:ln>
            <a:noFill/>
          </a:ln>
        </p:spPr>
      </p:pic>
      <p:pic>
        <p:nvPicPr>
          <p:cNvPr descr="A map of a river  Description automatically generated" id="529" name="Google Shape;529;p26"/>
          <p:cNvPicPr preferRelativeResize="0"/>
          <p:nvPr/>
        </p:nvPicPr>
        <p:blipFill rotWithShape="1">
          <a:blip r:embed="rId4">
            <a:alphaModFix/>
          </a:blip>
          <a:srcRect b="85051" l="64171" r="32722" t="8644"/>
          <a:stretch/>
        </p:blipFill>
        <p:spPr>
          <a:xfrm>
            <a:off x="6685018" y="5948183"/>
            <a:ext cx="378135" cy="433010"/>
          </a:xfrm>
          <a:prstGeom prst="rect">
            <a:avLst/>
          </a:prstGeom>
          <a:noFill/>
          <a:ln>
            <a:noFill/>
          </a:ln>
        </p:spPr>
      </p:pic>
      <p:sp>
        <p:nvSpPr>
          <p:cNvPr id="530" name="Google Shape;530;p26"/>
          <p:cNvSpPr txBox="1"/>
          <p:nvPr/>
        </p:nvSpPr>
        <p:spPr>
          <a:xfrm>
            <a:off x="6874989" y="4789224"/>
            <a:ext cx="178433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NORTH </a:t>
            </a:r>
            <a:endParaRPr/>
          </a:p>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CAROLINA</a:t>
            </a:r>
            <a:endParaRPr/>
          </a:p>
        </p:txBody>
      </p:sp>
      <p:sp>
        <p:nvSpPr>
          <p:cNvPr id="531" name="Google Shape;531;p26"/>
          <p:cNvSpPr txBox="1"/>
          <p:nvPr/>
        </p:nvSpPr>
        <p:spPr>
          <a:xfrm>
            <a:off x="10596878" y="5783211"/>
            <a:ext cx="83027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5 km </a:t>
            </a:r>
            <a:endParaRPr/>
          </a:p>
        </p:txBody>
      </p:sp>
      <p:sp>
        <p:nvSpPr>
          <p:cNvPr id="532" name="Google Shape;532;p26"/>
          <p:cNvSpPr/>
          <p:nvPr/>
        </p:nvSpPr>
        <p:spPr>
          <a:xfrm>
            <a:off x="3596489" y="3581911"/>
            <a:ext cx="187841" cy="1284767"/>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533" name="Google Shape;533;p26"/>
          <p:cNvSpPr txBox="1"/>
          <p:nvPr/>
        </p:nvSpPr>
        <p:spPr>
          <a:xfrm>
            <a:off x="2181944" y="3580134"/>
            <a:ext cx="1413290" cy="957121"/>
          </a:xfrm>
          <a:prstGeom prst="rect">
            <a:avLst/>
          </a:prstGeom>
          <a:noFill/>
          <a:ln>
            <a:noFill/>
          </a:ln>
        </p:spPr>
        <p:txBody>
          <a:bodyPr anchorCtr="0" anchor="b" bIns="45700" lIns="91425" spcFirstLastPara="1" rIns="91425" wrap="square" tIns="45700">
            <a:spAutoFit/>
          </a:bodyPr>
          <a:lstStyle/>
          <a:p>
            <a:pPr indent="0" lvl="0" marL="0" marR="0" rtl="0" algn="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Cooling Capacity</a:t>
            </a:r>
            <a:endParaRPr/>
          </a:p>
        </p:txBody>
      </p:sp>
      <p:sp>
        <p:nvSpPr>
          <p:cNvPr id="534" name="Google Shape;534;p26"/>
          <p:cNvSpPr txBox="1"/>
          <p:nvPr/>
        </p:nvSpPr>
        <p:spPr>
          <a:xfrm>
            <a:off x="7878512" y="6545022"/>
            <a:ext cx="49913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Basemap Credit: State of NC</a:t>
            </a:r>
            <a:endParaRPr sz="1400">
              <a:solidFill>
                <a:srgbClr val="3F3F3F"/>
              </a:solidFill>
              <a:latin typeface="Century Gothic"/>
              <a:ea typeface="Century Gothic"/>
              <a:cs typeface="Century Gothic"/>
              <a:sym typeface="Century Gothic"/>
            </a:endParaRPr>
          </a:p>
        </p:txBody>
      </p:sp>
      <p:sp>
        <p:nvSpPr>
          <p:cNvPr id="535" name="Google Shape;535;p26"/>
          <p:cNvSpPr txBox="1"/>
          <p:nvPr/>
        </p:nvSpPr>
        <p:spPr>
          <a:xfrm>
            <a:off x="3757142" y="4936215"/>
            <a:ext cx="814458" cy="49545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LOW</a:t>
            </a:r>
            <a:endParaRPr/>
          </a:p>
        </p:txBody>
      </p:sp>
      <p:sp>
        <p:nvSpPr>
          <p:cNvPr id="536" name="Google Shape;536;p26"/>
          <p:cNvSpPr txBox="1"/>
          <p:nvPr/>
        </p:nvSpPr>
        <p:spPr>
          <a:xfrm>
            <a:off x="9368784" y="2155404"/>
            <a:ext cx="17649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Asheville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7"/>
          <p:cNvSpPr txBox="1"/>
          <p:nvPr/>
        </p:nvSpPr>
        <p:spPr>
          <a:xfrm>
            <a:off x="659295" y="243022"/>
            <a:ext cx="11179175" cy="690466"/>
          </a:xfrm>
          <a:prstGeom prst="rect">
            <a:avLst/>
          </a:prstGeom>
          <a:noFill/>
          <a:ln>
            <a:noFill/>
          </a:ln>
        </p:spPr>
        <p:txBody>
          <a:bodyPr anchorCtr="0" anchor="t" bIns="45700" lIns="91425" spcFirstLastPara="1" rIns="91425" wrap="square" tIns="45700">
            <a:normAutofit fontScale="97500"/>
          </a:bodyPr>
          <a:lstStyle/>
          <a:p>
            <a:pPr indent="0" lvl="0" marL="0" marR="0" rtl="0" algn="l">
              <a:lnSpc>
                <a:spcPct val="90000"/>
              </a:lnSpc>
              <a:spcBef>
                <a:spcPts val="0"/>
              </a:spcBef>
              <a:spcAft>
                <a:spcPts val="0"/>
              </a:spcAft>
              <a:buClr>
                <a:srgbClr val="4DAEB3"/>
              </a:buClr>
              <a:buSzPct val="100000"/>
              <a:buFont typeface="Arial"/>
              <a:buNone/>
            </a:pPr>
            <a:r>
              <a:rPr b="1" lang="en-US" sz="4400">
                <a:solidFill>
                  <a:srgbClr val="236F99"/>
                </a:solidFill>
                <a:latin typeface="Century Gothic"/>
                <a:ea typeface="Century Gothic"/>
                <a:cs typeface="Century Gothic"/>
                <a:sym typeface="Century Gothic"/>
              </a:rPr>
              <a:t>Adaptive Capacity</a:t>
            </a:r>
            <a:endParaRPr/>
          </a:p>
        </p:txBody>
      </p:sp>
      <p:sp>
        <p:nvSpPr>
          <p:cNvPr id="543" name="Google Shape;543;p27"/>
          <p:cNvSpPr txBox="1"/>
          <p:nvPr/>
        </p:nvSpPr>
        <p:spPr>
          <a:xfrm>
            <a:off x="349294" y="1711916"/>
            <a:ext cx="5765610" cy="12575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Data</a:t>
            </a:r>
            <a:r>
              <a:rPr lang="en-US" sz="2000">
                <a:solidFill>
                  <a:srgbClr val="3F3F3F"/>
                </a:solidFill>
                <a:latin typeface="Century Gothic"/>
                <a:ea typeface="Century Gothic"/>
                <a:cs typeface="Century Gothic"/>
                <a:sym typeface="Century Gothic"/>
              </a:rPr>
              <a:t> Cooling Capacity | Heat Vulnerability</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rPr b="1" lang="en-US" sz="2000">
                <a:solidFill>
                  <a:srgbClr val="3F3F3F"/>
                </a:solidFill>
                <a:latin typeface="Century Gothic"/>
                <a:ea typeface="Century Gothic"/>
                <a:cs typeface="Century Gothic"/>
                <a:sym typeface="Century Gothic"/>
              </a:rPr>
              <a:t>Geometry </a:t>
            </a:r>
            <a:r>
              <a:rPr lang="en-US" sz="2000">
                <a:solidFill>
                  <a:srgbClr val="3F3F3F"/>
                </a:solidFill>
                <a:latin typeface="Century Gothic"/>
                <a:ea typeface="Century Gothic"/>
                <a:cs typeface="Century Gothic"/>
                <a:sym typeface="Century Gothic"/>
              </a:rPr>
              <a:t>U.S. Census Block Groups</a:t>
            </a:r>
            <a:endParaRPr sz="2000">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000"/>
              <a:buFont typeface="Arial"/>
              <a:buNone/>
            </a:pPr>
            <a:r>
              <a:t/>
            </a:r>
            <a:endParaRPr sz="2000">
              <a:solidFill>
                <a:srgbClr val="3F3F3F"/>
              </a:solidFill>
              <a:latin typeface="Century Gothic"/>
              <a:ea typeface="Century Gothic"/>
              <a:cs typeface="Century Gothic"/>
              <a:sym typeface="Century Gothic"/>
            </a:endParaRPr>
          </a:p>
        </p:txBody>
      </p:sp>
      <p:sp>
        <p:nvSpPr>
          <p:cNvPr id="544" name="Google Shape;544;p27"/>
          <p:cNvSpPr txBox="1"/>
          <p:nvPr/>
        </p:nvSpPr>
        <p:spPr>
          <a:xfrm>
            <a:off x="2819187" y="2857268"/>
            <a:ext cx="814458" cy="50719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HIGH</a:t>
            </a:r>
            <a:endParaRPr sz="2000">
              <a:solidFill>
                <a:srgbClr val="3F3F3F"/>
              </a:solidFill>
              <a:latin typeface="Garamond"/>
              <a:ea typeface="Garamond"/>
              <a:cs typeface="Garamond"/>
              <a:sym typeface="Garamond"/>
            </a:endParaRPr>
          </a:p>
        </p:txBody>
      </p:sp>
      <p:sp>
        <p:nvSpPr>
          <p:cNvPr id="545" name="Google Shape;545;p27"/>
          <p:cNvSpPr/>
          <p:nvPr/>
        </p:nvSpPr>
        <p:spPr>
          <a:xfrm>
            <a:off x="3376406" y="3430795"/>
            <a:ext cx="115954" cy="1241635"/>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546" name="Google Shape;546;p27"/>
          <p:cNvSpPr txBox="1"/>
          <p:nvPr/>
        </p:nvSpPr>
        <p:spPr>
          <a:xfrm>
            <a:off x="818396" y="3803277"/>
            <a:ext cx="2405327" cy="495457"/>
          </a:xfrm>
          <a:prstGeom prst="rect">
            <a:avLst/>
          </a:prstGeom>
          <a:noFill/>
          <a:ln>
            <a:noFill/>
          </a:ln>
        </p:spPr>
        <p:txBody>
          <a:bodyPr anchorCtr="0" anchor="b" bIns="45700" lIns="91425" spcFirstLastPara="1" rIns="91425" wrap="square" tIns="45700">
            <a:spAutoFit/>
          </a:bodyPr>
          <a:lstStyle/>
          <a:p>
            <a:pPr indent="0" lvl="0" marL="0" marR="0" rtl="0" algn="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Cooling Capacity</a:t>
            </a:r>
            <a:endParaRPr/>
          </a:p>
        </p:txBody>
      </p:sp>
      <p:sp>
        <p:nvSpPr>
          <p:cNvPr id="547" name="Google Shape;547;p27"/>
          <p:cNvSpPr txBox="1"/>
          <p:nvPr/>
        </p:nvSpPr>
        <p:spPr>
          <a:xfrm>
            <a:off x="2818436" y="4744498"/>
            <a:ext cx="814458" cy="49545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LOW</a:t>
            </a:r>
            <a:endParaRPr/>
          </a:p>
        </p:txBody>
      </p:sp>
      <p:sp>
        <p:nvSpPr>
          <p:cNvPr id="548" name="Google Shape;548;p27"/>
          <p:cNvSpPr txBox="1"/>
          <p:nvPr/>
        </p:nvSpPr>
        <p:spPr>
          <a:xfrm>
            <a:off x="5189845" y="4764754"/>
            <a:ext cx="814458" cy="50719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HIGH</a:t>
            </a:r>
            <a:endParaRPr sz="2000">
              <a:solidFill>
                <a:srgbClr val="3F3F3F"/>
              </a:solidFill>
              <a:latin typeface="Garamond"/>
              <a:ea typeface="Garamond"/>
              <a:cs typeface="Garamond"/>
              <a:sym typeface="Garamond"/>
            </a:endParaRPr>
          </a:p>
        </p:txBody>
      </p:sp>
      <p:sp>
        <p:nvSpPr>
          <p:cNvPr id="549" name="Google Shape;549;p27"/>
          <p:cNvSpPr/>
          <p:nvPr/>
        </p:nvSpPr>
        <p:spPr>
          <a:xfrm rot="5400000">
            <a:off x="4457296" y="4439351"/>
            <a:ext cx="115954" cy="1241635"/>
          </a:xfrm>
          <a:prstGeom prst="upDownArrow">
            <a:avLst>
              <a:gd fmla="val 50000" name="adj1"/>
              <a:gd fmla="val 50000" name="adj2"/>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Garamond"/>
              <a:ea typeface="Garamond"/>
              <a:cs typeface="Garamond"/>
              <a:sym typeface="Garamond"/>
            </a:endParaRPr>
          </a:p>
        </p:txBody>
      </p:sp>
      <p:sp>
        <p:nvSpPr>
          <p:cNvPr id="550" name="Google Shape;550;p27"/>
          <p:cNvSpPr txBox="1"/>
          <p:nvPr/>
        </p:nvSpPr>
        <p:spPr>
          <a:xfrm>
            <a:off x="3101232" y="5235262"/>
            <a:ext cx="3009175" cy="495457"/>
          </a:xfrm>
          <a:prstGeom prst="rect">
            <a:avLst/>
          </a:prstGeom>
          <a:noFill/>
          <a:ln>
            <a:noFill/>
          </a:ln>
        </p:spPr>
        <p:txBody>
          <a:bodyPr anchorCtr="0" anchor="b"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3F3F3F"/>
                </a:solidFill>
                <a:latin typeface="Century Gothic"/>
                <a:ea typeface="Century Gothic"/>
                <a:cs typeface="Century Gothic"/>
                <a:sym typeface="Century Gothic"/>
              </a:rPr>
              <a:t>Heat Vulnerability</a:t>
            </a:r>
            <a:endParaRPr/>
          </a:p>
        </p:txBody>
      </p:sp>
      <p:sp>
        <p:nvSpPr>
          <p:cNvPr id="551" name="Google Shape;551;p27"/>
          <p:cNvSpPr txBox="1"/>
          <p:nvPr/>
        </p:nvSpPr>
        <p:spPr>
          <a:xfrm>
            <a:off x="10596878" y="5783211"/>
            <a:ext cx="83027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5 km </a:t>
            </a:r>
            <a:endParaRPr/>
          </a:p>
        </p:txBody>
      </p:sp>
      <p:pic>
        <p:nvPicPr>
          <p:cNvPr descr="A map of a river  Description automatically generated" id="552" name="Google Shape;552;p27"/>
          <p:cNvPicPr preferRelativeResize="0"/>
          <p:nvPr/>
        </p:nvPicPr>
        <p:blipFill rotWithShape="1">
          <a:blip r:embed="rId3">
            <a:alphaModFix/>
          </a:blip>
          <a:srcRect b="85051" l="64171" r="32722" t="8644"/>
          <a:stretch/>
        </p:blipFill>
        <p:spPr>
          <a:xfrm>
            <a:off x="6685018" y="5948183"/>
            <a:ext cx="378135" cy="433010"/>
          </a:xfrm>
          <a:prstGeom prst="rect">
            <a:avLst/>
          </a:prstGeom>
          <a:noFill/>
          <a:ln>
            <a:noFill/>
          </a:ln>
        </p:spPr>
      </p:pic>
      <p:sp>
        <p:nvSpPr>
          <p:cNvPr id="553" name="Google Shape;553;p27"/>
          <p:cNvSpPr txBox="1"/>
          <p:nvPr/>
        </p:nvSpPr>
        <p:spPr>
          <a:xfrm>
            <a:off x="6874989" y="4789224"/>
            <a:ext cx="178433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NORTH </a:t>
            </a:r>
            <a:endParaRPr/>
          </a:p>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CAROLINA</a:t>
            </a:r>
            <a:endParaRPr/>
          </a:p>
        </p:txBody>
      </p:sp>
      <p:sp>
        <p:nvSpPr>
          <p:cNvPr id="554" name="Google Shape;554;p27"/>
          <p:cNvSpPr txBox="1"/>
          <p:nvPr/>
        </p:nvSpPr>
        <p:spPr>
          <a:xfrm>
            <a:off x="9368784" y="2155404"/>
            <a:ext cx="17649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Asheville</a:t>
            </a:r>
            <a:endParaRPr/>
          </a:p>
        </p:txBody>
      </p:sp>
      <p:sp>
        <p:nvSpPr>
          <p:cNvPr id="555" name="Google Shape;555;p27"/>
          <p:cNvSpPr txBox="1"/>
          <p:nvPr/>
        </p:nvSpPr>
        <p:spPr>
          <a:xfrm>
            <a:off x="7878512" y="6545022"/>
            <a:ext cx="49913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Basemap Credit: State of NC</a:t>
            </a:r>
            <a:endParaRPr sz="1400">
              <a:solidFill>
                <a:srgbClr val="3F3F3F"/>
              </a:solidFill>
              <a:latin typeface="Century Gothic"/>
              <a:ea typeface="Century Gothic"/>
              <a:cs typeface="Century Gothic"/>
              <a:sym typeface="Century Gothic"/>
            </a:endParaRPr>
          </a:p>
        </p:txBody>
      </p:sp>
      <p:pic>
        <p:nvPicPr>
          <p:cNvPr descr="A screenshot of a game  Description automatically generated" id="556" name="Google Shape;556;p27"/>
          <p:cNvPicPr preferRelativeResize="0"/>
          <p:nvPr/>
        </p:nvPicPr>
        <p:blipFill rotWithShape="1">
          <a:blip r:embed="rId4">
            <a:alphaModFix/>
          </a:blip>
          <a:srcRect b="13521" l="41997" r="49127" t="70140"/>
          <a:stretch/>
        </p:blipFill>
        <p:spPr>
          <a:xfrm>
            <a:off x="3551211" y="3063529"/>
            <a:ext cx="1768867" cy="1831978"/>
          </a:xfrm>
          <a:prstGeom prst="rect">
            <a:avLst/>
          </a:prstGeom>
          <a:noFill/>
          <a:ln>
            <a:noFill/>
          </a:ln>
        </p:spPr>
      </p:pic>
      <p:pic>
        <p:nvPicPr>
          <p:cNvPr descr="A screenshot of a game  Description automatically generated" id="557" name="Google Shape;557;p27"/>
          <p:cNvPicPr preferRelativeResize="0"/>
          <p:nvPr/>
        </p:nvPicPr>
        <p:blipFill rotWithShape="1">
          <a:blip r:embed="rId5">
            <a:alphaModFix/>
          </a:blip>
          <a:srcRect b="160" l="51337" r="0" t="0"/>
          <a:stretch/>
        </p:blipFill>
        <p:spPr>
          <a:xfrm>
            <a:off x="6261120" y="0"/>
            <a:ext cx="5926038" cy="6847041"/>
          </a:xfrm>
          <a:prstGeom prst="rect">
            <a:avLst/>
          </a:prstGeom>
          <a:noFill/>
          <a:ln>
            <a:noFill/>
          </a:ln>
        </p:spPr>
      </p:pic>
      <p:sp>
        <p:nvSpPr>
          <p:cNvPr id="558" name="Google Shape;558;p27"/>
          <p:cNvSpPr txBox="1"/>
          <p:nvPr/>
        </p:nvSpPr>
        <p:spPr>
          <a:xfrm>
            <a:off x="9368784" y="2155404"/>
            <a:ext cx="17649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Asheville</a:t>
            </a:r>
            <a:endParaRPr/>
          </a:p>
        </p:txBody>
      </p:sp>
      <p:sp>
        <p:nvSpPr>
          <p:cNvPr id="559" name="Google Shape;559;p27"/>
          <p:cNvSpPr txBox="1"/>
          <p:nvPr/>
        </p:nvSpPr>
        <p:spPr>
          <a:xfrm>
            <a:off x="7027389" y="4941624"/>
            <a:ext cx="178433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NORTH </a:t>
            </a:r>
            <a:endParaRPr/>
          </a:p>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CAROLINA</a:t>
            </a:r>
            <a:endParaRPr/>
          </a:p>
        </p:txBody>
      </p:sp>
      <p:pic>
        <p:nvPicPr>
          <p:cNvPr descr="A map of a river  Description automatically generated" id="560" name="Google Shape;560;p27"/>
          <p:cNvPicPr preferRelativeResize="0"/>
          <p:nvPr/>
        </p:nvPicPr>
        <p:blipFill rotWithShape="1">
          <a:blip r:embed="rId3">
            <a:alphaModFix/>
          </a:blip>
          <a:srcRect b="85051" l="64171" r="32722" t="8644"/>
          <a:stretch/>
        </p:blipFill>
        <p:spPr>
          <a:xfrm>
            <a:off x="6685018" y="5932943"/>
            <a:ext cx="378135" cy="433010"/>
          </a:xfrm>
          <a:prstGeom prst="rect">
            <a:avLst/>
          </a:prstGeom>
          <a:noFill/>
          <a:ln>
            <a:noFill/>
          </a:ln>
        </p:spPr>
      </p:pic>
      <p:sp>
        <p:nvSpPr>
          <p:cNvPr id="561" name="Google Shape;561;p27"/>
          <p:cNvSpPr txBox="1"/>
          <p:nvPr/>
        </p:nvSpPr>
        <p:spPr>
          <a:xfrm>
            <a:off x="10596878" y="5798451"/>
            <a:ext cx="83027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5 km </a:t>
            </a:r>
            <a:endParaRPr/>
          </a:p>
        </p:txBody>
      </p:sp>
      <p:pic>
        <p:nvPicPr>
          <p:cNvPr descr="A screenshot of a game  Description automatically generated" id="562" name="Google Shape;562;p27"/>
          <p:cNvPicPr preferRelativeResize="0"/>
          <p:nvPr/>
        </p:nvPicPr>
        <p:blipFill rotWithShape="1">
          <a:blip r:embed="rId6">
            <a:alphaModFix/>
          </a:blip>
          <a:srcRect b="116" l="51348" r="54" t="0"/>
          <a:stretch/>
        </p:blipFill>
        <p:spPr>
          <a:xfrm>
            <a:off x="6262606" y="0"/>
            <a:ext cx="5918061" cy="6849943"/>
          </a:xfrm>
          <a:prstGeom prst="rect">
            <a:avLst/>
          </a:prstGeom>
          <a:noFill/>
          <a:ln>
            <a:noFill/>
          </a:ln>
        </p:spPr>
      </p:pic>
      <p:sp>
        <p:nvSpPr>
          <p:cNvPr id="563" name="Google Shape;563;p27"/>
          <p:cNvSpPr txBox="1"/>
          <p:nvPr/>
        </p:nvSpPr>
        <p:spPr>
          <a:xfrm>
            <a:off x="9492247" y="2047374"/>
            <a:ext cx="17649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Asheville</a:t>
            </a:r>
            <a:endParaRPr/>
          </a:p>
        </p:txBody>
      </p:sp>
      <p:pic>
        <p:nvPicPr>
          <p:cNvPr descr="A map of a river  Description automatically generated" id="564" name="Google Shape;564;p27"/>
          <p:cNvPicPr preferRelativeResize="0"/>
          <p:nvPr/>
        </p:nvPicPr>
        <p:blipFill rotWithShape="1">
          <a:blip r:embed="rId3">
            <a:alphaModFix/>
          </a:blip>
          <a:srcRect b="85051" l="64171" r="32722" t="8644"/>
          <a:stretch/>
        </p:blipFill>
        <p:spPr>
          <a:xfrm>
            <a:off x="6798836" y="5936608"/>
            <a:ext cx="378135" cy="433010"/>
          </a:xfrm>
          <a:prstGeom prst="rect">
            <a:avLst/>
          </a:prstGeom>
          <a:noFill/>
          <a:ln>
            <a:noFill/>
          </a:ln>
        </p:spPr>
      </p:pic>
      <p:sp>
        <p:nvSpPr>
          <p:cNvPr id="565" name="Google Shape;565;p27"/>
          <p:cNvSpPr txBox="1"/>
          <p:nvPr/>
        </p:nvSpPr>
        <p:spPr>
          <a:xfrm>
            <a:off x="6803612" y="4785366"/>
            <a:ext cx="178433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NORTH </a:t>
            </a:r>
            <a:endParaRPr/>
          </a:p>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CAROLINA</a:t>
            </a:r>
            <a:endParaRPr/>
          </a:p>
        </p:txBody>
      </p:sp>
      <p:sp>
        <p:nvSpPr>
          <p:cNvPr id="566" name="Google Shape;566;p27"/>
          <p:cNvSpPr txBox="1"/>
          <p:nvPr/>
        </p:nvSpPr>
        <p:spPr>
          <a:xfrm>
            <a:off x="10710696" y="5800573"/>
            <a:ext cx="83027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F3F3F"/>
                </a:solidFill>
                <a:latin typeface="Century Gothic"/>
                <a:ea typeface="Century Gothic"/>
                <a:cs typeface="Century Gothic"/>
                <a:sym typeface="Century Gothic"/>
              </a:rPr>
              <a:t>5 km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28"/>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Errors and Uncertainties</a:t>
            </a:r>
            <a:endParaRPr/>
          </a:p>
        </p:txBody>
      </p:sp>
      <p:sp>
        <p:nvSpPr>
          <p:cNvPr id="573" name="Google Shape;573;p28"/>
          <p:cNvSpPr/>
          <p:nvPr/>
        </p:nvSpPr>
        <p:spPr>
          <a:xfrm>
            <a:off x="541719" y="1552374"/>
            <a:ext cx="6844018" cy="789962"/>
          </a:xfrm>
          <a:prstGeom prst="roundRect">
            <a:avLst>
              <a:gd fmla="val 16667" name="adj"/>
            </a:avLst>
          </a:prstGeom>
          <a:solidFill>
            <a:srgbClr val="6894C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entury Gothic"/>
                <a:ea typeface="Century Gothic"/>
                <a:cs typeface="Century Gothic"/>
                <a:sym typeface="Century Gothic"/>
              </a:rPr>
              <a:t>Scale and Data Sources</a:t>
            </a:r>
            <a:endParaRPr/>
          </a:p>
        </p:txBody>
      </p:sp>
      <p:sp>
        <p:nvSpPr>
          <p:cNvPr id="574" name="Google Shape;574;p28"/>
          <p:cNvSpPr/>
          <p:nvPr/>
        </p:nvSpPr>
        <p:spPr>
          <a:xfrm>
            <a:off x="527736" y="2810721"/>
            <a:ext cx="6844018" cy="789962"/>
          </a:xfrm>
          <a:prstGeom prst="roundRect">
            <a:avLst>
              <a:gd fmla="val 16667" name="adj"/>
            </a:avLst>
          </a:prstGeom>
          <a:solidFill>
            <a:srgbClr val="78A5A8"/>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entury Gothic"/>
                <a:ea typeface="Century Gothic"/>
                <a:cs typeface="Century Gothic"/>
                <a:sym typeface="Century Gothic"/>
              </a:rPr>
              <a:t>LST ≠ Ambient Air Temperature</a:t>
            </a:r>
            <a:endParaRPr b="1" sz="2400">
              <a:solidFill>
                <a:schemeClr val="lt1"/>
              </a:solidFill>
              <a:latin typeface="Century Gothic"/>
              <a:ea typeface="Century Gothic"/>
              <a:cs typeface="Century Gothic"/>
              <a:sym typeface="Century Gothic"/>
            </a:endParaRPr>
          </a:p>
        </p:txBody>
      </p:sp>
      <p:sp>
        <p:nvSpPr>
          <p:cNvPr id="575" name="Google Shape;575;p28"/>
          <p:cNvSpPr/>
          <p:nvPr/>
        </p:nvSpPr>
        <p:spPr>
          <a:xfrm>
            <a:off x="4757187" y="4069070"/>
            <a:ext cx="6844018" cy="789962"/>
          </a:xfrm>
          <a:prstGeom prst="roundRect">
            <a:avLst>
              <a:gd fmla="val 16667" name="adj"/>
            </a:avLst>
          </a:prstGeom>
          <a:solidFill>
            <a:srgbClr val="8FBD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entury Gothic"/>
                <a:ea typeface="Century Gothic"/>
                <a:cs typeface="Century Gothic"/>
                <a:sym typeface="Century Gothic"/>
              </a:rPr>
              <a:t>Albedo Complexity</a:t>
            </a:r>
            <a:endParaRPr/>
          </a:p>
        </p:txBody>
      </p:sp>
      <p:sp>
        <p:nvSpPr>
          <p:cNvPr id="576" name="Google Shape;576;p28"/>
          <p:cNvSpPr/>
          <p:nvPr/>
        </p:nvSpPr>
        <p:spPr>
          <a:xfrm>
            <a:off x="4757186" y="5327418"/>
            <a:ext cx="6844018" cy="789962"/>
          </a:xfrm>
          <a:prstGeom prst="roundRect">
            <a:avLst>
              <a:gd fmla="val 16667" name="adj"/>
            </a:avLst>
          </a:prstGeom>
          <a:solidFill>
            <a:srgbClr val="A1BA8E"/>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entury Gothic"/>
                <a:ea typeface="Century Gothic"/>
                <a:cs typeface="Century Gothic"/>
                <a:sym typeface="Century Gothic"/>
              </a:rPr>
              <a:t>Evapotranspiration Parameters/Calculation</a:t>
            </a:r>
            <a:endParaRPr sz="2400">
              <a:solidFill>
                <a:schemeClr val="lt1"/>
              </a:solidFill>
              <a:latin typeface="Century Gothic"/>
              <a:ea typeface="Century Gothic"/>
              <a:cs typeface="Century Gothic"/>
              <a:sym typeface="Century Gothic"/>
            </a:endParaRPr>
          </a:p>
        </p:txBody>
      </p:sp>
      <p:pic>
        <p:nvPicPr>
          <p:cNvPr descr="A street with cars and buildings  Description automatically generated" id="577" name="Google Shape;577;p28"/>
          <p:cNvPicPr preferRelativeResize="0"/>
          <p:nvPr/>
        </p:nvPicPr>
        <p:blipFill rotWithShape="1">
          <a:blip r:embed="rId3">
            <a:alphaModFix/>
          </a:blip>
          <a:srcRect b="7665" l="217" r="1087" t="4530"/>
          <a:stretch/>
        </p:blipFill>
        <p:spPr>
          <a:xfrm>
            <a:off x="7932510" y="1499738"/>
            <a:ext cx="3675215" cy="2042762"/>
          </a:xfrm>
          <a:prstGeom prst="roundRect">
            <a:avLst>
              <a:gd fmla="val 16667" name="adj"/>
            </a:avLst>
          </a:prstGeom>
          <a:noFill/>
          <a:ln>
            <a:noFill/>
          </a:ln>
          <a:effectLst>
            <a:outerShdw blurRad="50800" rotWithShape="0" algn="tl" dir="2700000" dist="38100">
              <a:srgbClr val="000000">
                <a:alpha val="40000"/>
              </a:srgbClr>
            </a:outerShdw>
          </a:effectLst>
        </p:spPr>
      </p:pic>
      <p:sp>
        <p:nvSpPr>
          <p:cNvPr id="578" name="Google Shape;578;p28"/>
          <p:cNvSpPr txBox="1"/>
          <p:nvPr/>
        </p:nvSpPr>
        <p:spPr>
          <a:xfrm>
            <a:off x="8147302" y="3023199"/>
            <a:ext cx="3450569"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lt1"/>
                </a:solidFill>
                <a:latin typeface="Century Gothic"/>
                <a:ea typeface="Century Gothic"/>
                <a:cs typeface="Century Gothic"/>
                <a:sym typeface="Century Gothic"/>
              </a:rPr>
              <a:t>Image of Downtown Asheville, NC</a:t>
            </a:r>
            <a:endParaRPr/>
          </a:p>
          <a:p>
            <a:pPr indent="0" lvl="0" marL="0" marR="0" rtl="0" algn="r">
              <a:spcBef>
                <a:spcPts val="0"/>
              </a:spcBef>
              <a:spcAft>
                <a:spcPts val="0"/>
              </a:spcAft>
              <a:buNone/>
            </a:pPr>
            <a:r>
              <a:rPr lang="en-US" sz="1400">
                <a:solidFill>
                  <a:schemeClr val="lt1"/>
                </a:solidFill>
                <a:latin typeface="Century Gothic"/>
                <a:ea typeface="Century Gothic"/>
                <a:cs typeface="Century Gothic"/>
                <a:sym typeface="Century Gothic"/>
              </a:rPr>
              <a:t>Image Credit: Nick Ledford</a:t>
            </a:r>
            <a:endParaRPr/>
          </a:p>
        </p:txBody>
      </p:sp>
      <p:pic>
        <p:nvPicPr>
          <p:cNvPr id="579" name="Google Shape;579;p28"/>
          <p:cNvPicPr preferRelativeResize="0"/>
          <p:nvPr/>
        </p:nvPicPr>
        <p:blipFill rotWithShape="1">
          <a:blip r:embed="rId4">
            <a:alphaModFix/>
          </a:blip>
          <a:srcRect b="840" l="255" r="313" t="10542"/>
          <a:stretch/>
        </p:blipFill>
        <p:spPr>
          <a:xfrm>
            <a:off x="538396" y="4072008"/>
            <a:ext cx="3669586" cy="2050748"/>
          </a:xfrm>
          <a:prstGeom prst="roundRect">
            <a:avLst>
              <a:gd fmla="val 16667" name="adj"/>
            </a:avLst>
          </a:prstGeom>
          <a:noFill/>
          <a:ln>
            <a:noFill/>
          </a:ln>
        </p:spPr>
      </p:pic>
      <p:pic>
        <p:nvPicPr>
          <p:cNvPr descr="&quot;Asheville at dusk&quot; by Michael Tracey is marked with CC0 1.0." id="580" name="Google Shape;580;p28"/>
          <p:cNvPicPr preferRelativeResize="0"/>
          <p:nvPr/>
        </p:nvPicPr>
        <p:blipFill rotWithShape="1">
          <a:blip r:embed="rId5">
            <a:alphaModFix/>
          </a:blip>
          <a:srcRect b="5343" l="5218" r="0" t="30280"/>
          <a:stretch/>
        </p:blipFill>
        <p:spPr>
          <a:xfrm>
            <a:off x="535948" y="4070980"/>
            <a:ext cx="3680318" cy="2054307"/>
          </a:xfrm>
          <a:prstGeom prst="roundRect">
            <a:avLst>
              <a:gd fmla="val 16667" name="adj"/>
            </a:avLst>
          </a:prstGeom>
          <a:noFill/>
          <a:ln>
            <a:noFill/>
          </a:ln>
          <a:effectLst>
            <a:outerShdw blurRad="50800" rotWithShape="0" algn="tl" dir="2700000" dist="38100">
              <a:srgbClr val="000000">
                <a:alpha val="40000"/>
              </a:srgbClr>
            </a:outerShdw>
          </a:effectLst>
        </p:spPr>
      </p:pic>
      <p:sp>
        <p:nvSpPr>
          <p:cNvPr id="581" name="Google Shape;581;p28"/>
          <p:cNvSpPr txBox="1"/>
          <p:nvPr/>
        </p:nvSpPr>
        <p:spPr>
          <a:xfrm>
            <a:off x="656474" y="5594103"/>
            <a:ext cx="3450569"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lt1"/>
                </a:solidFill>
                <a:latin typeface="Century Gothic"/>
                <a:ea typeface="Century Gothic"/>
                <a:cs typeface="Century Gothic"/>
                <a:sym typeface="Century Gothic"/>
              </a:rPr>
              <a:t>Image of Asheville, NC</a:t>
            </a:r>
            <a:endParaRPr/>
          </a:p>
          <a:p>
            <a:pPr indent="0" lvl="0" marL="0" marR="0" rtl="0" algn="r">
              <a:spcBef>
                <a:spcPts val="0"/>
              </a:spcBef>
              <a:spcAft>
                <a:spcPts val="0"/>
              </a:spcAft>
              <a:buNone/>
            </a:pPr>
            <a:r>
              <a:rPr lang="en-US" sz="1400">
                <a:solidFill>
                  <a:schemeClr val="lt1"/>
                </a:solidFill>
                <a:latin typeface="Century Gothic"/>
                <a:ea typeface="Century Gothic"/>
                <a:cs typeface="Century Gothic"/>
                <a:sym typeface="Century Gothic"/>
              </a:rPr>
              <a:t>Image Credit: Michael Trace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29"/>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Errors and Uncertainties</a:t>
            </a:r>
            <a:endParaRPr/>
          </a:p>
        </p:txBody>
      </p:sp>
      <p:sp>
        <p:nvSpPr>
          <p:cNvPr id="588" name="Google Shape;588;p29"/>
          <p:cNvSpPr/>
          <p:nvPr/>
        </p:nvSpPr>
        <p:spPr>
          <a:xfrm>
            <a:off x="541719" y="1552374"/>
            <a:ext cx="6844018" cy="789962"/>
          </a:xfrm>
          <a:prstGeom prst="roundRect">
            <a:avLst>
              <a:gd fmla="val 16667" name="adj"/>
            </a:avLst>
          </a:prstGeom>
          <a:solidFill>
            <a:srgbClr val="6894C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entury Gothic"/>
                <a:ea typeface="Century Gothic"/>
                <a:cs typeface="Century Gothic"/>
                <a:sym typeface="Century Gothic"/>
              </a:rPr>
              <a:t>Social Vulnerability</a:t>
            </a:r>
            <a:endParaRPr sz="2400">
              <a:solidFill>
                <a:schemeClr val="lt1"/>
              </a:solidFill>
              <a:latin typeface="Century Gothic"/>
              <a:ea typeface="Century Gothic"/>
              <a:cs typeface="Century Gothic"/>
              <a:sym typeface="Century Gothic"/>
            </a:endParaRPr>
          </a:p>
        </p:txBody>
      </p:sp>
      <p:sp>
        <p:nvSpPr>
          <p:cNvPr id="589" name="Google Shape;589;p29"/>
          <p:cNvSpPr/>
          <p:nvPr/>
        </p:nvSpPr>
        <p:spPr>
          <a:xfrm>
            <a:off x="527736" y="2810721"/>
            <a:ext cx="6844018" cy="789962"/>
          </a:xfrm>
          <a:prstGeom prst="roundRect">
            <a:avLst>
              <a:gd fmla="val 16667" name="adj"/>
            </a:avLst>
          </a:prstGeom>
          <a:solidFill>
            <a:srgbClr val="78A5A8"/>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entury Gothic"/>
                <a:ea typeface="Century Gothic"/>
                <a:cs typeface="Century Gothic"/>
                <a:sym typeface="Century Gothic"/>
              </a:rPr>
              <a:t>Cloud Masking</a:t>
            </a:r>
            <a:endParaRPr/>
          </a:p>
        </p:txBody>
      </p:sp>
      <p:sp>
        <p:nvSpPr>
          <p:cNvPr id="590" name="Google Shape;590;p29"/>
          <p:cNvSpPr/>
          <p:nvPr/>
        </p:nvSpPr>
        <p:spPr>
          <a:xfrm>
            <a:off x="4757187" y="4069070"/>
            <a:ext cx="6844018" cy="789962"/>
          </a:xfrm>
          <a:prstGeom prst="roundRect">
            <a:avLst>
              <a:gd fmla="val 16667" name="adj"/>
            </a:avLst>
          </a:prstGeom>
          <a:solidFill>
            <a:srgbClr val="8FBD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entury Gothic"/>
                <a:ea typeface="Century Gothic"/>
                <a:cs typeface="Century Gothic"/>
                <a:sym typeface="Century Gothic"/>
              </a:rPr>
              <a:t>Time and Aspect of Satellites</a:t>
            </a:r>
            <a:endParaRPr sz="2400">
              <a:solidFill>
                <a:schemeClr val="lt1"/>
              </a:solidFill>
              <a:latin typeface="Century Gothic"/>
              <a:ea typeface="Century Gothic"/>
              <a:cs typeface="Century Gothic"/>
              <a:sym typeface="Century Gothic"/>
            </a:endParaRPr>
          </a:p>
        </p:txBody>
      </p:sp>
      <p:sp>
        <p:nvSpPr>
          <p:cNvPr id="591" name="Google Shape;591;p29"/>
          <p:cNvSpPr/>
          <p:nvPr/>
        </p:nvSpPr>
        <p:spPr>
          <a:xfrm>
            <a:off x="4757186" y="5327418"/>
            <a:ext cx="6844018" cy="789962"/>
          </a:xfrm>
          <a:prstGeom prst="roundRect">
            <a:avLst>
              <a:gd fmla="val 16667" name="adj"/>
            </a:avLst>
          </a:prstGeom>
          <a:solidFill>
            <a:srgbClr val="A1BA8E"/>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entury Gothic"/>
                <a:ea typeface="Century Gothic"/>
                <a:cs typeface="Century Gothic"/>
                <a:sym typeface="Century Gothic"/>
              </a:rPr>
              <a:t>Data Processing and No Statistical Analysis</a:t>
            </a:r>
            <a:endParaRPr/>
          </a:p>
        </p:txBody>
      </p:sp>
      <p:pic>
        <p:nvPicPr>
          <p:cNvPr descr="File:Blue Ridge Mountains - Asheville.jpg" id="592" name="Google Shape;592;p29"/>
          <p:cNvPicPr preferRelativeResize="0"/>
          <p:nvPr/>
        </p:nvPicPr>
        <p:blipFill rotWithShape="1">
          <a:blip r:embed="rId3">
            <a:alphaModFix/>
          </a:blip>
          <a:srcRect b="840" l="255" r="313" t="10542"/>
          <a:stretch/>
        </p:blipFill>
        <p:spPr>
          <a:xfrm>
            <a:off x="7907385" y="1534996"/>
            <a:ext cx="3669586" cy="2050748"/>
          </a:xfrm>
          <a:prstGeom prst="roundRect">
            <a:avLst>
              <a:gd fmla="val 16667" name="adj"/>
            </a:avLst>
          </a:prstGeom>
          <a:noFill/>
          <a:ln>
            <a:noFill/>
          </a:ln>
          <a:effectLst>
            <a:outerShdw blurRad="50800" rotWithShape="0" algn="tl" dir="2700000" dist="38100">
              <a:srgbClr val="000000">
                <a:alpha val="40000"/>
              </a:srgbClr>
            </a:outerShdw>
          </a:effectLst>
        </p:spPr>
      </p:pic>
      <p:sp>
        <p:nvSpPr>
          <p:cNvPr id="593" name="Google Shape;593;p29"/>
          <p:cNvSpPr txBox="1"/>
          <p:nvPr/>
        </p:nvSpPr>
        <p:spPr>
          <a:xfrm>
            <a:off x="7685071" y="2972997"/>
            <a:ext cx="3784600"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FFFFFF"/>
                </a:solidFill>
                <a:latin typeface="Century Gothic"/>
                <a:ea typeface="Century Gothic"/>
                <a:cs typeface="Century Gothic"/>
                <a:sym typeface="Century Gothic"/>
              </a:rPr>
              <a:t>Image of Cloudy Blue Ridge Mountains</a:t>
            </a:r>
            <a:endParaRPr/>
          </a:p>
          <a:p>
            <a:pPr indent="0" lvl="0" marL="0" marR="0" rtl="0" algn="r">
              <a:spcBef>
                <a:spcPts val="0"/>
              </a:spcBef>
              <a:spcAft>
                <a:spcPts val="0"/>
              </a:spcAft>
              <a:buNone/>
            </a:pPr>
            <a:r>
              <a:rPr lang="en-US" sz="1400">
                <a:solidFill>
                  <a:srgbClr val="FFFFFF"/>
                </a:solidFill>
                <a:latin typeface="Century Gothic"/>
                <a:ea typeface="Century Gothic"/>
                <a:cs typeface="Century Gothic"/>
                <a:sym typeface="Century Gothic"/>
              </a:rPr>
              <a:t>Image Credit: Unknown</a:t>
            </a:r>
            <a:endParaRPr/>
          </a:p>
        </p:txBody>
      </p:sp>
      <p:pic>
        <p:nvPicPr>
          <p:cNvPr descr="A satellite in space above earth  Description automatically generated" id="594" name="Google Shape;594;p29"/>
          <p:cNvPicPr preferRelativeResize="0"/>
          <p:nvPr/>
        </p:nvPicPr>
        <p:blipFill rotWithShape="1">
          <a:blip r:embed="rId4">
            <a:alphaModFix/>
          </a:blip>
          <a:srcRect b="-339" l="599" r="0" t="128"/>
          <a:stretch/>
        </p:blipFill>
        <p:spPr>
          <a:xfrm>
            <a:off x="544851" y="3993178"/>
            <a:ext cx="3689888" cy="2063148"/>
          </a:xfrm>
          <a:prstGeom prst="roundRect">
            <a:avLst>
              <a:gd fmla="val 16667" name="adj"/>
            </a:avLst>
          </a:prstGeom>
          <a:noFill/>
          <a:ln>
            <a:noFill/>
          </a:ln>
          <a:effectLst>
            <a:outerShdw blurRad="50800" rotWithShape="0" algn="tl" dir="2700000" dist="38100">
              <a:srgbClr val="000000">
                <a:alpha val="40000"/>
              </a:srgbClr>
            </a:outerShdw>
          </a:effectLst>
        </p:spPr>
      </p:pic>
      <p:sp>
        <p:nvSpPr>
          <p:cNvPr id="595" name="Google Shape;595;p29"/>
          <p:cNvSpPr txBox="1"/>
          <p:nvPr/>
        </p:nvSpPr>
        <p:spPr>
          <a:xfrm>
            <a:off x="665338" y="5484703"/>
            <a:ext cx="3450569"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FFFFFF"/>
                </a:solidFill>
                <a:latin typeface="Century Gothic"/>
                <a:ea typeface="Century Gothic"/>
                <a:cs typeface="Century Gothic"/>
                <a:sym typeface="Century Gothic"/>
              </a:rPr>
              <a:t>Image Rendition of Landsat Satellite</a:t>
            </a:r>
            <a:endParaRPr sz="1400">
              <a:solidFill>
                <a:schemeClr val="dk1"/>
              </a:solidFill>
              <a:latin typeface="Garamond"/>
              <a:ea typeface="Garamond"/>
              <a:cs typeface="Garamond"/>
              <a:sym typeface="Garamond"/>
            </a:endParaRPr>
          </a:p>
          <a:p>
            <a:pPr indent="0" lvl="0" marL="0" marR="0" rtl="0" algn="r">
              <a:spcBef>
                <a:spcPts val="0"/>
              </a:spcBef>
              <a:spcAft>
                <a:spcPts val="0"/>
              </a:spcAft>
              <a:buNone/>
            </a:pPr>
            <a:r>
              <a:rPr lang="en-US" sz="1400">
                <a:solidFill>
                  <a:srgbClr val="FFFFFF"/>
                </a:solidFill>
                <a:latin typeface="Century Gothic"/>
                <a:ea typeface="Century Gothic"/>
                <a:cs typeface="Century Gothic"/>
                <a:sym typeface="Century Gothic"/>
              </a:rPr>
              <a:t>Image Credit: NASA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Background </a:t>
            </a:r>
            <a:r>
              <a:rPr lang="en-US">
                <a:latin typeface="Arial"/>
                <a:ea typeface="Arial"/>
                <a:cs typeface="Arial"/>
                <a:sym typeface="Arial"/>
              </a:rPr>
              <a:t>–</a:t>
            </a:r>
            <a:r>
              <a:rPr lang="en-US"/>
              <a:t> Effects of UHIs</a:t>
            </a:r>
            <a:endParaRPr/>
          </a:p>
        </p:txBody>
      </p:sp>
      <p:grpSp>
        <p:nvGrpSpPr>
          <p:cNvPr id="133" name="Google Shape;133;p3"/>
          <p:cNvGrpSpPr/>
          <p:nvPr/>
        </p:nvGrpSpPr>
        <p:grpSpPr>
          <a:xfrm>
            <a:off x="408520" y="1508670"/>
            <a:ext cx="11497549" cy="1642507"/>
            <a:chOff x="3370" y="1507717"/>
            <a:chExt cx="11497549" cy="1642507"/>
          </a:xfrm>
        </p:grpSpPr>
        <p:sp>
          <p:nvSpPr>
            <p:cNvPr id="134" name="Google Shape;134;p3"/>
            <p:cNvSpPr/>
            <p:nvPr/>
          </p:nvSpPr>
          <p:spPr>
            <a:xfrm>
              <a:off x="3370" y="1507717"/>
              <a:ext cx="4106267" cy="1642507"/>
            </a:xfrm>
            <a:prstGeom prst="chevron">
              <a:avLst>
                <a:gd fmla="val 50000" name="adj"/>
              </a:avLst>
            </a:prstGeom>
            <a:solidFill>
              <a:srgbClr val="D66E2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txBox="1"/>
            <p:nvPr/>
          </p:nvSpPr>
          <p:spPr>
            <a:xfrm>
              <a:off x="824624" y="1507717"/>
              <a:ext cx="2463760" cy="1642507"/>
            </a:xfrm>
            <a:prstGeom prst="rect">
              <a:avLst/>
            </a:prstGeom>
            <a:noFill/>
            <a:ln>
              <a:noFill/>
            </a:ln>
          </p:spPr>
          <p:txBody>
            <a:bodyPr anchorCtr="0" anchor="ctr" bIns="22650" lIns="68000" spcFirstLastPara="1" rIns="22650" wrap="square" tIns="22650">
              <a:noAutofit/>
            </a:bodyPr>
            <a:lstStyle/>
            <a:p>
              <a:pPr indent="0" lvl="0" marL="0" marR="0" rtl="0" algn="ctr">
                <a:lnSpc>
                  <a:spcPct val="90000"/>
                </a:lnSpc>
                <a:spcBef>
                  <a:spcPts val="0"/>
                </a:spcBef>
                <a:spcAft>
                  <a:spcPts val="0"/>
                </a:spcAft>
                <a:buClr>
                  <a:schemeClr val="lt1"/>
                </a:buClr>
                <a:buSzPts val="1700"/>
                <a:buFont typeface="Century Gothic"/>
                <a:buNone/>
              </a:pPr>
              <a:r>
                <a:rPr b="1" i="0" lang="en-US" sz="1700" u="none" cap="none" strike="noStrike">
                  <a:solidFill>
                    <a:schemeClr val="lt1"/>
                  </a:solidFill>
                  <a:latin typeface="Century Gothic"/>
                  <a:ea typeface="Century Gothic"/>
                  <a:cs typeface="Century Gothic"/>
                  <a:sym typeface="Century Gothic"/>
                </a:rPr>
                <a:t>Environmental and human health implications</a:t>
              </a:r>
              <a:endParaRPr b="1" i="0" sz="1700" u="none" cap="none" strike="noStrike">
                <a:solidFill>
                  <a:schemeClr val="lt1"/>
                </a:solidFill>
                <a:latin typeface="Garamond"/>
                <a:ea typeface="Garamond"/>
                <a:cs typeface="Garamond"/>
                <a:sym typeface="Garamond"/>
              </a:endParaRPr>
            </a:p>
          </p:txBody>
        </p:sp>
        <p:sp>
          <p:nvSpPr>
            <p:cNvPr id="136" name="Google Shape;136;p3"/>
            <p:cNvSpPr/>
            <p:nvPr/>
          </p:nvSpPr>
          <p:spPr>
            <a:xfrm>
              <a:off x="3699011" y="1507717"/>
              <a:ext cx="4106267" cy="1642507"/>
            </a:xfrm>
            <a:prstGeom prst="chevron">
              <a:avLst>
                <a:gd fmla="val 50000" name="adj"/>
              </a:avLst>
            </a:prstGeom>
            <a:solidFill>
              <a:srgbClr val="E58B5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txBox="1"/>
            <p:nvPr/>
          </p:nvSpPr>
          <p:spPr>
            <a:xfrm>
              <a:off x="4520265" y="1507717"/>
              <a:ext cx="2463760" cy="1642507"/>
            </a:xfrm>
            <a:prstGeom prst="rect">
              <a:avLst/>
            </a:prstGeom>
            <a:noFill/>
            <a:ln>
              <a:noFill/>
            </a:ln>
          </p:spPr>
          <p:txBody>
            <a:bodyPr anchorCtr="0" anchor="ctr" bIns="22650" lIns="68000" spcFirstLastPara="1" rIns="22650" wrap="square" tIns="22650">
              <a:noAutofit/>
            </a:bodyPr>
            <a:lstStyle/>
            <a:p>
              <a:pPr indent="0" lvl="0" marL="0" marR="0" rtl="0" algn="ctr">
                <a:lnSpc>
                  <a:spcPct val="90000"/>
                </a:lnSpc>
                <a:spcBef>
                  <a:spcPts val="0"/>
                </a:spcBef>
                <a:spcAft>
                  <a:spcPts val="0"/>
                </a:spcAft>
                <a:buClr>
                  <a:schemeClr val="lt1"/>
                </a:buClr>
                <a:buSzPts val="1700"/>
                <a:buFont typeface="Century Gothic"/>
                <a:buNone/>
              </a:pPr>
              <a:r>
                <a:rPr b="1" i="0" lang="en-US" sz="1700" u="none" cap="none" strike="noStrike">
                  <a:solidFill>
                    <a:schemeClr val="lt1"/>
                  </a:solidFill>
                  <a:latin typeface="Century Gothic"/>
                  <a:ea typeface="Century Gothic"/>
                  <a:cs typeface="Century Gothic"/>
                  <a:sym typeface="Century Gothic"/>
                </a:rPr>
                <a:t>Implications are uneven: hotspots</a:t>
              </a:r>
              <a:endParaRPr b="0" i="0" sz="1700" u="none" cap="none" strike="noStrike">
                <a:solidFill>
                  <a:schemeClr val="lt1"/>
                </a:solidFill>
                <a:latin typeface="Century Gothic"/>
                <a:ea typeface="Century Gothic"/>
                <a:cs typeface="Century Gothic"/>
                <a:sym typeface="Century Gothic"/>
              </a:endParaRPr>
            </a:p>
          </p:txBody>
        </p:sp>
        <p:sp>
          <p:nvSpPr>
            <p:cNvPr id="138" name="Google Shape;138;p3"/>
            <p:cNvSpPr/>
            <p:nvPr/>
          </p:nvSpPr>
          <p:spPr>
            <a:xfrm>
              <a:off x="7394652" y="1507717"/>
              <a:ext cx="4106267" cy="1642507"/>
            </a:xfrm>
            <a:prstGeom prst="chevron">
              <a:avLst>
                <a:gd fmla="val 50000" name="adj"/>
              </a:avLst>
            </a:prstGeom>
            <a:solidFill>
              <a:srgbClr val="F1B09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txBox="1"/>
            <p:nvPr/>
          </p:nvSpPr>
          <p:spPr>
            <a:xfrm>
              <a:off x="8215906" y="1507717"/>
              <a:ext cx="2463760" cy="1642507"/>
            </a:xfrm>
            <a:prstGeom prst="rect">
              <a:avLst/>
            </a:prstGeom>
            <a:noFill/>
            <a:ln>
              <a:noFill/>
            </a:ln>
          </p:spPr>
          <p:txBody>
            <a:bodyPr anchorCtr="0" anchor="ctr" bIns="22650" lIns="68000" spcFirstLastPara="1" rIns="22650" wrap="square" tIns="22650">
              <a:noAutofit/>
            </a:bodyPr>
            <a:lstStyle/>
            <a:p>
              <a:pPr indent="0" lvl="0" marL="0" marR="0" rtl="0" algn="ctr">
                <a:lnSpc>
                  <a:spcPct val="90000"/>
                </a:lnSpc>
                <a:spcBef>
                  <a:spcPts val="0"/>
                </a:spcBef>
                <a:spcAft>
                  <a:spcPts val="0"/>
                </a:spcAft>
                <a:buClr>
                  <a:schemeClr val="lt1"/>
                </a:buClr>
                <a:buSzPts val="1700"/>
                <a:buFont typeface="Century Gothic"/>
                <a:buNone/>
              </a:pPr>
              <a:r>
                <a:rPr b="1" i="0" lang="en-US" sz="1700" u="none" cap="none" strike="noStrike">
                  <a:solidFill>
                    <a:schemeClr val="lt1"/>
                  </a:solidFill>
                  <a:latin typeface="Century Gothic"/>
                  <a:ea typeface="Century Gothic"/>
                  <a:cs typeface="Century Gothic"/>
                  <a:sym typeface="Century Gothic"/>
                </a:rPr>
                <a:t>Spatial environmental injustice</a:t>
              </a:r>
              <a:endParaRPr b="1" i="0" sz="1700" u="none" cap="none" strike="noStrike">
                <a:solidFill>
                  <a:schemeClr val="lt1"/>
                </a:solidFill>
                <a:latin typeface="Garamond"/>
                <a:ea typeface="Garamond"/>
                <a:cs typeface="Garamond"/>
                <a:sym typeface="Garamond"/>
              </a:endParaRPr>
            </a:p>
          </p:txBody>
        </p:sp>
      </p:grpSp>
      <p:pic>
        <p:nvPicPr>
          <p:cNvPr descr="A map of a city  Description automatically generated" id="140" name="Google Shape;140;p3"/>
          <p:cNvPicPr preferRelativeResize="0"/>
          <p:nvPr/>
        </p:nvPicPr>
        <p:blipFill rotWithShape="1">
          <a:blip r:embed="rId3">
            <a:alphaModFix/>
          </a:blip>
          <a:srcRect b="41818" l="352" r="225" t="23209"/>
          <a:stretch/>
        </p:blipFill>
        <p:spPr>
          <a:xfrm>
            <a:off x="403023" y="3431815"/>
            <a:ext cx="11501021" cy="2409266"/>
          </a:xfrm>
          <a:prstGeom prst="roundRect">
            <a:avLst>
              <a:gd fmla="val 16667" name="adj"/>
            </a:avLst>
          </a:prstGeom>
          <a:noFill/>
          <a:ln>
            <a:noFill/>
          </a:ln>
          <a:effectLst>
            <a:outerShdw blurRad="50800" rotWithShape="0" algn="tl" dir="2700000" dist="38100">
              <a:srgbClr val="000000">
                <a:alpha val="40000"/>
              </a:srgbClr>
            </a:outerShdw>
          </a:effectLst>
        </p:spPr>
      </p:pic>
      <p:sp>
        <p:nvSpPr>
          <p:cNvPr id="141" name="Google Shape;141;p3"/>
          <p:cNvSpPr txBox="1"/>
          <p:nvPr/>
        </p:nvSpPr>
        <p:spPr>
          <a:xfrm>
            <a:off x="6359704" y="5909645"/>
            <a:ext cx="5545016"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400" u="none" cap="none" strike="noStrike">
                <a:solidFill>
                  <a:srgbClr val="3F3F3F"/>
                </a:solidFill>
                <a:latin typeface="Century Gothic"/>
                <a:ea typeface="Century Gothic"/>
                <a:cs typeface="Century Gothic"/>
                <a:sym typeface="Century Gothic"/>
              </a:rPr>
              <a:t>Visualization of Land Surface Temperature in Asheville, NC</a:t>
            </a:r>
            <a:endParaRPr/>
          </a:p>
          <a:p>
            <a:pPr indent="0" lvl="0" marL="0" marR="0" rtl="0" algn="r">
              <a:spcBef>
                <a:spcPts val="0"/>
              </a:spcBef>
              <a:spcAft>
                <a:spcPts val="0"/>
              </a:spcAft>
              <a:buNone/>
            </a:pPr>
            <a:r>
              <a:rPr b="0" i="0" lang="en-US" sz="1400" u="none" cap="none" strike="noStrike">
                <a:solidFill>
                  <a:srgbClr val="3F3F3F"/>
                </a:solidFill>
                <a:latin typeface="Century Gothic"/>
                <a:ea typeface="Century Gothic"/>
                <a:cs typeface="Century Gothic"/>
                <a:sym typeface="Century Gothic"/>
              </a:rPr>
              <a:t>Image Credit: Darcy Gray, Amiya Kalra, and Amy Kennedy</a:t>
            </a:r>
            <a:endParaRPr b="0" i="0" sz="14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0"/>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Conclusions from the analysis</a:t>
            </a:r>
            <a:endParaRPr/>
          </a:p>
        </p:txBody>
      </p:sp>
      <p:sp>
        <p:nvSpPr>
          <p:cNvPr id="602" name="Google Shape;602;p30"/>
          <p:cNvSpPr/>
          <p:nvPr/>
        </p:nvSpPr>
        <p:spPr>
          <a:xfrm>
            <a:off x="1918312" y="1282657"/>
            <a:ext cx="9960391" cy="1186721"/>
          </a:xfrm>
          <a:prstGeom prst="roundRect">
            <a:avLst>
              <a:gd fmla="val 16667" name="adj"/>
            </a:avLst>
          </a:prstGeom>
          <a:solidFill>
            <a:srgbClr val="F585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3F3F3F"/>
                </a:solidFill>
                <a:latin typeface="Century Gothic"/>
                <a:ea typeface="Century Gothic"/>
                <a:cs typeface="Century Gothic"/>
                <a:sym typeface="Century Gothic"/>
              </a:rPr>
              <a:t>Asheville's UHI was characterized by a radial pattern of decreasing urban heat from downtown to more rural areas</a:t>
            </a:r>
            <a:endParaRPr/>
          </a:p>
        </p:txBody>
      </p:sp>
      <p:sp>
        <p:nvSpPr>
          <p:cNvPr id="603" name="Google Shape;603;p30"/>
          <p:cNvSpPr/>
          <p:nvPr/>
        </p:nvSpPr>
        <p:spPr>
          <a:xfrm>
            <a:off x="1893328" y="2619279"/>
            <a:ext cx="9960391" cy="1186721"/>
          </a:xfrm>
          <a:prstGeom prst="roundRect">
            <a:avLst>
              <a:gd fmla="val 16667" name="adj"/>
            </a:avLst>
          </a:prstGeom>
          <a:solidFill>
            <a:srgbClr val="F080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3F3F3F"/>
                </a:solidFill>
                <a:latin typeface="Century Gothic"/>
                <a:ea typeface="Century Gothic"/>
                <a:cs typeface="Century Gothic"/>
                <a:sym typeface="Century Gothic"/>
              </a:rPr>
              <a:t>Socially vulnerable communities were disproportionately located in urban heat hotspots, indicating environmental inequity</a:t>
            </a:r>
            <a:endParaRPr/>
          </a:p>
        </p:txBody>
      </p:sp>
      <p:sp>
        <p:nvSpPr>
          <p:cNvPr id="604" name="Google Shape;604;p30"/>
          <p:cNvSpPr/>
          <p:nvPr/>
        </p:nvSpPr>
        <p:spPr>
          <a:xfrm>
            <a:off x="1918312" y="3955903"/>
            <a:ext cx="9960391" cy="1186721"/>
          </a:xfrm>
          <a:prstGeom prst="roundRect">
            <a:avLst>
              <a:gd fmla="val 16667" name="adj"/>
            </a:avLst>
          </a:prstGeom>
          <a:solidFill>
            <a:srgbClr val="EBA1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3F3F3F"/>
                </a:solidFill>
                <a:latin typeface="Century Gothic"/>
                <a:ea typeface="Century Gothic"/>
                <a:cs typeface="Century Gothic"/>
                <a:sym typeface="Century Gothic"/>
              </a:rPr>
              <a:t>Implementing cooling measures in hotspots can mitigate urban heat effects</a:t>
            </a:r>
            <a:endParaRPr/>
          </a:p>
        </p:txBody>
      </p:sp>
      <p:sp>
        <p:nvSpPr>
          <p:cNvPr id="605" name="Google Shape;605;p30"/>
          <p:cNvSpPr/>
          <p:nvPr/>
        </p:nvSpPr>
        <p:spPr>
          <a:xfrm>
            <a:off x="1893327" y="5292525"/>
            <a:ext cx="9960391" cy="1186721"/>
          </a:xfrm>
          <a:prstGeom prst="roundRect">
            <a:avLst>
              <a:gd fmla="val 16667" name="adj"/>
            </a:avLst>
          </a:prstGeom>
          <a:solidFill>
            <a:srgbClr val="F2C36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3F3F3F"/>
                </a:solidFill>
                <a:latin typeface="Century Gothic"/>
                <a:ea typeface="Century Gothic"/>
                <a:cs typeface="Century Gothic"/>
                <a:sym typeface="Century Gothic"/>
              </a:rPr>
              <a:t>Need for targeted interventions to reduce heat impacts, address environmental injustices, and enhance urban climate resilience</a:t>
            </a:r>
            <a:endParaRPr/>
          </a:p>
        </p:txBody>
      </p:sp>
      <p:pic>
        <p:nvPicPr>
          <p:cNvPr descr="Thermometer with solid fill" id="606" name="Google Shape;606;p30"/>
          <p:cNvPicPr preferRelativeResize="0"/>
          <p:nvPr/>
        </p:nvPicPr>
        <p:blipFill rotWithShape="1">
          <a:blip r:embed="rId3">
            <a:alphaModFix/>
          </a:blip>
          <a:srcRect b="0" l="0" r="0" t="0"/>
          <a:stretch/>
        </p:blipFill>
        <p:spPr>
          <a:xfrm>
            <a:off x="574675" y="1416050"/>
            <a:ext cx="914400" cy="914400"/>
          </a:xfrm>
          <a:prstGeom prst="rect">
            <a:avLst/>
          </a:prstGeom>
          <a:noFill/>
          <a:ln>
            <a:noFill/>
          </a:ln>
        </p:spPr>
      </p:pic>
      <p:pic>
        <p:nvPicPr>
          <p:cNvPr descr="Man with cane with solid fill" id="607" name="Google Shape;607;p30"/>
          <p:cNvPicPr preferRelativeResize="0"/>
          <p:nvPr/>
        </p:nvPicPr>
        <p:blipFill rotWithShape="1">
          <a:blip r:embed="rId4">
            <a:alphaModFix/>
          </a:blip>
          <a:srcRect b="0" l="0" r="0" t="0"/>
          <a:stretch/>
        </p:blipFill>
        <p:spPr>
          <a:xfrm>
            <a:off x="574675" y="2749550"/>
            <a:ext cx="914400" cy="914400"/>
          </a:xfrm>
          <a:prstGeom prst="rect">
            <a:avLst/>
          </a:prstGeom>
          <a:noFill/>
          <a:ln>
            <a:noFill/>
          </a:ln>
        </p:spPr>
      </p:pic>
      <p:pic>
        <p:nvPicPr>
          <p:cNvPr descr="Deciduous tree with solid fill" id="608" name="Google Shape;608;p30"/>
          <p:cNvPicPr preferRelativeResize="0"/>
          <p:nvPr/>
        </p:nvPicPr>
        <p:blipFill rotWithShape="1">
          <a:blip r:embed="rId5">
            <a:alphaModFix/>
          </a:blip>
          <a:srcRect b="0" l="0" r="0" t="0"/>
          <a:stretch/>
        </p:blipFill>
        <p:spPr>
          <a:xfrm>
            <a:off x="574675" y="4090988"/>
            <a:ext cx="914400" cy="914400"/>
          </a:xfrm>
          <a:prstGeom prst="rect">
            <a:avLst/>
          </a:prstGeom>
          <a:noFill/>
          <a:ln>
            <a:noFill/>
          </a:ln>
        </p:spPr>
      </p:pic>
      <p:pic>
        <p:nvPicPr>
          <p:cNvPr descr="Architecture with solid fill" id="609" name="Google Shape;609;p30"/>
          <p:cNvPicPr preferRelativeResize="0"/>
          <p:nvPr/>
        </p:nvPicPr>
        <p:blipFill rotWithShape="1">
          <a:blip r:embed="rId6">
            <a:alphaModFix/>
          </a:blip>
          <a:srcRect b="0" l="0" r="0" t="0"/>
          <a:stretch/>
        </p:blipFill>
        <p:spPr>
          <a:xfrm>
            <a:off x="574675" y="5424488"/>
            <a:ext cx="914400" cy="91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30571203fa5_0_0"/>
          <p:cNvSpPr/>
          <p:nvPr/>
        </p:nvSpPr>
        <p:spPr>
          <a:xfrm>
            <a:off x="584556" y="5368725"/>
            <a:ext cx="10584300" cy="789900"/>
          </a:xfrm>
          <a:prstGeom prst="roundRect">
            <a:avLst>
              <a:gd fmla="val 16667" name="adj"/>
            </a:avLst>
          </a:prstGeom>
          <a:solidFill>
            <a:srgbClr val="808F4C"/>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616" name="Google Shape;616;g30571203fa5_0_0"/>
          <p:cNvSpPr/>
          <p:nvPr/>
        </p:nvSpPr>
        <p:spPr>
          <a:xfrm>
            <a:off x="584550" y="4411150"/>
            <a:ext cx="10584300" cy="789900"/>
          </a:xfrm>
          <a:prstGeom prst="roundRect">
            <a:avLst>
              <a:gd fmla="val 16667" name="adj"/>
            </a:avLst>
          </a:prstGeom>
          <a:solidFill>
            <a:srgbClr val="A1BA8E"/>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17" name="Google Shape;617;g30571203fa5_0_0"/>
          <p:cNvSpPr/>
          <p:nvPr/>
        </p:nvSpPr>
        <p:spPr>
          <a:xfrm>
            <a:off x="584550" y="3378638"/>
            <a:ext cx="10584300" cy="789900"/>
          </a:xfrm>
          <a:prstGeom prst="roundRect">
            <a:avLst>
              <a:gd fmla="val 16667" name="adj"/>
            </a:avLst>
          </a:prstGeom>
          <a:solidFill>
            <a:srgbClr val="8FBD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618" name="Google Shape;618;g30571203fa5_0_0"/>
          <p:cNvSpPr/>
          <p:nvPr/>
        </p:nvSpPr>
        <p:spPr>
          <a:xfrm>
            <a:off x="584556" y="2346150"/>
            <a:ext cx="10584300" cy="789900"/>
          </a:xfrm>
          <a:prstGeom prst="roundRect">
            <a:avLst>
              <a:gd fmla="val 16667" name="adj"/>
            </a:avLst>
          </a:prstGeom>
          <a:solidFill>
            <a:srgbClr val="78A5A8"/>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p>
        </p:txBody>
      </p:sp>
      <p:sp>
        <p:nvSpPr>
          <p:cNvPr id="619" name="Google Shape;619;g30571203fa5_0_0"/>
          <p:cNvSpPr/>
          <p:nvPr/>
        </p:nvSpPr>
        <p:spPr>
          <a:xfrm>
            <a:off x="584556" y="1295400"/>
            <a:ext cx="10584300" cy="789900"/>
          </a:xfrm>
          <a:prstGeom prst="roundRect">
            <a:avLst>
              <a:gd fmla="val 16667" name="adj"/>
            </a:avLst>
          </a:prstGeom>
          <a:solidFill>
            <a:srgbClr val="6894C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
        <p:nvSpPr>
          <p:cNvPr id="620" name="Google Shape;620;g30571203fa5_0_0"/>
          <p:cNvSpPr txBox="1"/>
          <p:nvPr>
            <p:ph type="title"/>
          </p:nvPr>
        </p:nvSpPr>
        <p:spPr>
          <a:xfrm>
            <a:off x="1" y="256268"/>
            <a:ext cx="12239700" cy="825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I Learned</a:t>
            </a:r>
            <a:endParaRPr/>
          </a:p>
        </p:txBody>
      </p:sp>
      <p:sp>
        <p:nvSpPr>
          <p:cNvPr id="621" name="Google Shape;621;g30571203fa5_0_0"/>
          <p:cNvSpPr txBox="1"/>
          <p:nvPr>
            <p:ph idx="1" type="body"/>
          </p:nvPr>
        </p:nvSpPr>
        <p:spPr>
          <a:xfrm>
            <a:off x="660624" y="1479900"/>
            <a:ext cx="11453400" cy="5018100"/>
          </a:xfrm>
          <a:prstGeom prst="rect">
            <a:avLst/>
          </a:prstGeom>
          <a:ln>
            <a:noFill/>
          </a:ln>
        </p:spPr>
        <p:txBody>
          <a:bodyPr anchorCtr="0" anchor="t" bIns="45700" lIns="91425" spcFirstLastPara="1" rIns="91425" wrap="square" tIns="45700">
            <a:normAutofit/>
          </a:bodyPr>
          <a:lstStyle/>
          <a:p>
            <a:pPr indent="-342900" lvl="0" marL="457200" rtl="0" algn="l">
              <a:spcBef>
                <a:spcPts val="1000"/>
              </a:spcBef>
              <a:spcAft>
                <a:spcPts val="0"/>
              </a:spcAft>
              <a:buClr>
                <a:schemeClr val="lt1"/>
              </a:buClr>
              <a:buSzPts val="1800"/>
              <a:buChar char="-"/>
            </a:pPr>
            <a:r>
              <a:rPr b="1" lang="en-US">
                <a:solidFill>
                  <a:schemeClr val="lt1"/>
                </a:solidFill>
              </a:rPr>
              <a:t>Work closely and frequently with your partners</a:t>
            </a:r>
            <a:endParaRPr b="1">
              <a:solidFill>
                <a:schemeClr val="lt1"/>
              </a:solidFill>
            </a:endParaRPr>
          </a:p>
          <a:p>
            <a:pPr indent="0" lvl="0" marL="457200" rtl="0" algn="l">
              <a:spcBef>
                <a:spcPts val="1000"/>
              </a:spcBef>
              <a:spcAft>
                <a:spcPts val="0"/>
              </a:spcAft>
              <a:buNone/>
            </a:pPr>
            <a:r>
              <a:t/>
            </a:r>
            <a:endParaRPr b="1">
              <a:solidFill>
                <a:schemeClr val="lt1"/>
              </a:solidFill>
            </a:endParaRPr>
          </a:p>
          <a:p>
            <a:pPr indent="-342900" lvl="0" marL="457200" rtl="0" algn="l">
              <a:spcBef>
                <a:spcPts val="1000"/>
              </a:spcBef>
              <a:spcAft>
                <a:spcPts val="0"/>
              </a:spcAft>
              <a:buClr>
                <a:schemeClr val="lt1"/>
              </a:buClr>
              <a:buSzPts val="1800"/>
              <a:buChar char="-"/>
            </a:pPr>
            <a:r>
              <a:rPr b="1" lang="en-US">
                <a:solidFill>
                  <a:schemeClr val="lt1"/>
                </a:solidFill>
              </a:rPr>
              <a:t>Motivated teams are amazing</a:t>
            </a:r>
            <a:endParaRPr b="1">
              <a:solidFill>
                <a:schemeClr val="lt1"/>
              </a:solidFill>
            </a:endParaRPr>
          </a:p>
          <a:p>
            <a:pPr indent="0" lvl="0" marL="457200" rtl="0" algn="l">
              <a:spcBef>
                <a:spcPts val="1000"/>
              </a:spcBef>
              <a:spcAft>
                <a:spcPts val="0"/>
              </a:spcAft>
              <a:buNone/>
            </a:pPr>
            <a:r>
              <a:t/>
            </a:r>
            <a:endParaRPr b="1">
              <a:solidFill>
                <a:schemeClr val="lt1"/>
              </a:solidFill>
            </a:endParaRPr>
          </a:p>
          <a:p>
            <a:pPr indent="-342900" lvl="0" marL="457200" rtl="0" algn="l">
              <a:spcBef>
                <a:spcPts val="1000"/>
              </a:spcBef>
              <a:spcAft>
                <a:spcPts val="0"/>
              </a:spcAft>
              <a:buClr>
                <a:schemeClr val="lt1"/>
              </a:buClr>
              <a:buSzPts val="1800"/>
              <a:buChar char="-"/>
            </a:pPr>
            <a:r>
              <a:rPr b="1" lang="en-US">
                <a:solidFill>
                  <a:schemeClr val="lt1"/>
                </a:solidFill>
              </a:rPr>
              <a:t>Validate findings with locals</a:t>
            </a:r>
            <a:endParaRPr b="1">
              <a:solidFill>
                <a:schemeClr val="lt1"/>
              </a:solidFill>
            </a:endParaRPr>
          </a:p>
          <a:p>
            <a:pPr indent="0" lvl="0" marL="457200" rtl="0" algn="l">
              <a:spcBef>
                <a:spcPts val="1000"/>
              </a:spcBef>
              <a:spcAft>
                <a:spcPts val="0"/>
              </a:spcAft>
              <a:buNone/>
            </a:pPr>
            <a:r>
              <a:t/>
            </a:r>
            <a:endParaRPr b="1">
              <a:solidFill>
                <a:schemeClr val="lt1"/>
              </a:solidFill>
            </a:endParaRPr>
          </a:p>
          <a:p>
            <a:pPr indent="-342900" lvl="0" marL="457200" rtl="0" algn="l">
              <a:spcBef>
                <a:spcPts val="1000"/>
              </a:spcBef>
              <a:spcAft>
                <a:spcPts val="0"/>
              </a:spcAft>
              <a:buClr>
                <a:schemeClr val="lt1"/>
              </a:buClr>
              <a:buSzPts val="1800"/>
              <a:buChar char="-"/>
            </a:pPr>
            <a:r>
              <a:rPr b="1" lang="en-US">
                <a:solidFill>
                  <a:schemeClr val="lt1"/>
                </a:solidFill>
              </a:rPr>
              <a:t>Talk to experts about your data, and access it early</a:t>
            </a:r>
            <a:endParaRPr b="1">
              <a:solidFill>
                <a:schemeClr val="lt1"/>
              </a:solidFill>
            </a:endParaRPr>
          </a:p>
          <a:p>
            <a:pPr indent="0" lvl="0" marL="457200" rtl="0" algn="l">
              <a:spcBef>
                <a:spcPts val="1000"/>
              </a:spcBef>
              <a:spcAft>
                <a:spcPts val="0"/>
              </a:spcAft>
              <a:buNone/>
            </a:pPr>
            <a:r>
              <a:t/>
            </a:r>
            <a:endParaRPr b="1">
              <a:solidFill>
                <a:schemeClr val="lt1"/>
              </a:solidFill>
            </a:endParaRPr>
          </a:p>
          <a:p>
            <a:pPr indent="-342900" lvl="0" marL="457200" rtl="0" algn="l">
              <a:spcBef>
                <a:spcPts val="1000"/>
              </a:spcBef>
              <a:spcAft>
                <a:spcPts val="0"/>
              </a:spcAft>
              <a:buClr>
                <a:schemeClr val="lt1"/>
              </a:buClr>
              <a:buSzPts val="1800"/>
              <a:buChar char="-"/>
            </a:pPr>
            <a:r>
              <a:rPr b="1" lang="en-US">
                <a:solidFill>
                  <a:schemeClr val="lt1"/>
                </a:solidFill>
              </a:rPr>
              <a:t>The Federal Government moves SLOWLY</a:t>
            </a:r>
            <a:endParaRPr b="1">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31"/>
          <p:cNvSpPr txBox="1"/>
          <p:nvPr/>
        </p:nvSpPr>
        <p:spPr>
          <a:xfrm>
            <a:off x="534702" y="1052095"/>
            <a:ext cx="9888486" cy="50180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372B3"/>
              </a:buClr>
              <a:buSzPts val="1400"/>
              <a:buFont typeface="Arial"/>
              <a:buNone/>
            </a:pPr>
            <a:r>
              <a:rPr b="1" lang="en-US" sz="1400">
                <a:solidFill>
                  <a:srgbClr val="3F3F3F"/>
                </a:solidFill>
                <a:latin typeface="Century Gothic"/>
                <a:ea typeface="Century Gothic"/>
                <a:cs typeface="Century Gothic"/>
                <a:sym typeface="Century Gothic"/>
              </a:rPr>
              <a:t>NASA DEVELOP Program</a:t>
            </a:r>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Tallis L. Monteiro</a:t>
            </a:r>
            <a:r>
              <a:rPr b="1" lang="en-US" sz="1400">
                <a:solidFill>
                  <a:srgbClr val="3F3F3F"/>
                </a:solidFill>
                <a:latin typeface="Century Gothic"/>
                <a:ea typeface="Century Gothic"/>
                <a:cs typeface="Century Gothic"/>
                <a:sym typeface="Century Gothic"/>
              </a:rPr>
              <a:t> </a:t>
            </a:r>
            <a:r>
              <a:rPr lang="en-US" sz="1400">
                <a:solidFill>
                  <a:srgbClr val="3F3F3F"/>
                </a:solidFill>
                <a:latin typeface="Century Gothic"/>
                <a:ea typeface="Century Gothic"/>
                <a:cs typeface="Century Gothic"/>
                <a:sym typeface="Century Gothic"/>
              </a:rPr>
              <a:t>– Center Lead, North Carolina – NCEI</a:t>
            </a:r>
            <a:endParaRPr b="1" sz="1400">
              <a:solidFill>
                <a:srgbClr val="3F3F3F"/>
              </a:solidFill>
              <a:latin typeface="Century Gothic"/>
              <a:ea typeface="Century Gothic"/>
              <a:cs typeface="Century Gothic"/>
              <a:sym typeface="Century Gothic"/>
            </a:endParaRPr>
          </a:p>
          <a:p>
            <a:pPr indent="0" lvl="0" marL="0" marR="0" rtl="0" algn="l">
              <a:lnSpc>
                <a:spcPct val="100000"/>
              </a:lnSpc>
              <a:spcBef>
                <a:spcPts val="500"/>
              </a:spcBef>
              <a:spcAft>
                <a:spcPts val="0"/>
              </a:spcAft>
              <a:buClr>
                <a:srgbClr val="5372B3"/>
              </a:buClr>
              <a:buSzPts val="1400"/>
              <a:buFont typeface="Arial"/>
              <a:buNone/>
            </a:pPr>
            <a:r>
              <a:rPr b="1" lang="en-US" sz="1400">
                <a:solidFill>
                  <a:srgbClr val="3F3F3F"/>
                </a:solidFill>
                <a:latin typeface="Century Gothic"/>
                <a:ea typeface="Century Gothic"/>
                <a:cs typeface="Century Gothic"/>
                <a:sym typeface="Century Gothic"/>
              </a:rPr>
              <a:t>Project Partners</a:t>
            </a:r>
            <a:endParaRPr sz="2800">
              <a:solidFill>
                <a:srgbClr val="3F3F3F"/>
              </a:solidFill>
              <a:latin typeface="Century Gothic"/>
              <a:ea typeface="Century Gothic"/>
              <a:cs typeface="Century Gothic"/>
              <a:sym typeface="Century Gothic"/>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Chris Defiore – Asheville GreenWorks</a:t>
            </a:r>
            <a:endParaRPr sz="1400">
              <a:solidFill>
                <a:srgbClr val="3F3F3F"/>
              </a:solidFill>
              <a:latin typeface="Century Gothic"/>
              <a:ea typeface="Century Gothic"/>
              <a:cs typeface="Century Gothic"/>
              <a:sym typeface="Century Gothic"/>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Chris Clarke – Sustainability Department, The City of Asheville</a:t>
            </a:r>
            <a:endParaRPr sz="1400">
              <a:solidFill>
                <a:srgbClr val="3F3F3F"/>
              </a:solidFill>
              <a:latin typeface="Century Gothic"/>
              <a:ea typeface="Century Gothic"/>
              <a:cs typeface="Century Gothic"/>
              <a:sym typeface="Century Gothic"/>
            </a:endParaRPr>
          </a:p>
          <a:p>
            <a:pPr indent="0" lvl="0" marL="0" marR="0" rtl="0" algn="l">
              <a:lnSpc>
                <a:spcPct val="100000"/>
              </a:lnSpc>
              <a:spcBef>
                <a:spcPts val="500"/>
              </a:spcBef>
              <a:spcAft>
                <a:spcPts val="0"/>
              </a:spcAft>
              <a:buClr>
                <a:srgbClr val="5372B3"/>
              </a:buClr>
              <a:buSzPts val="1400"/>
              <a:buFont typeface="Arial"/>
              <a:buNone/>
            </a:pPr>
            <a:r>
              <a:rPr b="1" lang="en-US" sz="1400">
                <a:solidFill>
                  <a:srgbClr val="3F3F3F"/>
                </a:solidFill>
                <a:latin typeface="Century Gothic"/>
                <a:ea typeface="Century Gothic"/>
                <a:cs typeface="Century Gothic"/>
                <a:sym typeface="Century Gothic"/>
              </a:rPr>
              <a:t>Science Advisors</a:t>
            </a:r>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Douglas Rao – NOAA National Centers for Environmental Information</a:t>
            </a:r>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Edward Macie – Asheville GreenWorks, City of Asheville Urban Forestry Commission</a:t>
            </a:r>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Molly Woloszyn – NOAA National Integrated Drought Information System</a:t>
            </a:r>
            <a:endParaRPr/>
          </a:p>
          <a:p>
            <a:pPr indent="0" lvl="0" marL="0" marR="0" rtl="0" algn="l">
              <a:lnSpc>
                <a:spcPct val="100000"/>
              </a:lnSpc>
              <a:spcBef>
                <a:spcPts val="500"/>
              </a:spcBef>
              <a:spcAft>
                <a:spcPts val="0"/>
              </a:spcAft>
              <a:buClr>
                <a:srgbClr val="5372B3"/>
              </a:buClr>
              <a:buSzPts val="1400"/>
              <a:buFont typeface="Arial"/>
              <a:buNone/>
            </a:pPr>
            <a:r>
              <a:rPr b="1" lang="en-US" sz="1400">
                <a:solidFill>
                  <a:srgbClr val="3F3F3F"/>
                </a:solidFill>
                <a:latin typeface="Century Gothic"/>
                <a:ea typeface="Century Gothic"/>
                <a:cs typeface="Century Gothic"/>
                <a:sym typeface="Century Gothic"/>
              </a:rPr>
              <a:t>Past Contributors</a:t>
            </a:r>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Darcy Gray (Project Lead)</a:t>
            </a:r>
            <a:endParaRPr sz="2800">
              <a:solidFill>
                <a:srgbClr val="3F3F3F"/>
              </a:solidFill>
              <a:latin typeface="Century Gothic"/>
              <a:ea typeface="Century Gothic"/>
              <a:cs typeface="Century Gothic"/>
              <a:sym typeface="Century Gothic"/>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Amiya Kalra</a:t>
            </a:r>
            <a:endParaRPr sz="2800">
              <a:solidFill>
                <a:srgbClr val="3F3F3F"/>
              </a:solidFill>
              <a:latin typeface="Century Gothic"/>
              <a:ea typeface="Century Gothic"/>
              <a:cs typeface="Century Gothic"/>
              <a:sym typeface="Century Gothic"/>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Amy Kennedy</a:t>
            </a:r>
            <a:endParaRPr sz="2800">
              <a:solidFill>
                <a:srgbClr val="3F3F3F"/>
              </a:solidFill>
              <a:latin typeface="Century Gothic"/>
              <a:ea typeface="Century Gothic"/>
              <a:cs typeface="Century Gothic"/>
              <a:sym typeface="Century Gothic"/>
            </a:endParaRPr>
          </a:p>
          <a:p>
            <a:pPr indent="0" lvl="0" marL="0" marR="0" rtl="0" algn="l">
              <a:lnSpc>
                <a:spcPct val="100000"/>
              </a:lnSpc>
              <a:spcBef>
                <a:spcPts val="500"/>
              </a:spcBef>
              <a:spcAft>
                <a:spcPts val="0"/>
              </a:spcAft>
              <a:buClr>
                <a:srgbClr val="5372B3"/>
              </a:buClr>
              <a:buSzPts val="1400"/>
              <a:buFont typeface="Arial"/>
              <a:buNone/>
            </a:pPr>
            <a:r>
              <a:rPr b="1" lang="en-US" sz="1400">
                <a:solidFill>
                  <a:srgbClr val="3F3F3F"/>
                </a:solidFill>
                <a:latin typeface="Century Gothic"/>
                <a:ea typeface="Century Gothic"/>
                <a:cs typeface="Century Gothic"/>
                <a:sym typeface="Century Gothic"/>
              </a:rPr>
              <a:t>Special Thanks</a:t>
            </a:r>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Kathryn Caruso – Prior Center Lead for the NCEI Node</a:t>
            </a:r>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Jared Rennie – NOAA National Centers for Environmental Information</a:t>
            </a:r>
            <a:endParaRPr/>
          </a:p>
          <a:p>
            <a:pPr indent="-285750" lvl="0" marL="285750" marR="0" rtl="0" algn="l">
              <a:lnSpc>
                <a:spcPct val="100000"/>
              </a:lnSpc>
              <a:spcBef>
                <a:spcPts val="500"/>
              </a:spcBef>
              <a:spcAft>
                <a:spcPts val="0"/>
              </a:spcAft>
              <a:buClr>
                <a:srgbClr val="5372B3"/>
              </a:buClr>
              <a:buSzPts val="1400"/>
              <a:buFont typeface="Arial"/>
              <a:buChar char="•"/>
            </a:pPr>
            <a:r>
              <a:rPr lang="en-US" sz="1400">
                <a:solidFill>
                  <a:srgbClr val="3F3F3F"/>
                </a:solidFill>
                <a:latin typeface="Century Gothic"/>
                <a:ea typeface="Century Gothic"/>
                <a:cs typeface="Century Gothic"/>
                <a:sym typeface="Century Gothic"/>
              </a:rPr>
              <a:t>Dr. Kenton W. Ross – NASA Langley Research Center</a:t>
            </a:r>
            <a:endParaRPr/>
          </a:p>
          <a:p>
            <a:pPr indent="-101600" lvl="0" marL="171450" marR="0" rtl="0" algn="l">
              <a:lnSpc>
                <a:spcPct val="120000"/>
              </a:lnSpc>
              <a:spcBef>
                <a:spcPts val="1000"/>
              </a:spcBef>
              <a:spcAft>
                <a:spcPts val="0"/>
              </a:spcAft>
              <a:buClr>
                <a:srgbClr val="5372B3"/>
              </a:buClr>
              <a:buSzPts val="1100"/>
              <a:buFont typeface="Arial"/>
              <a:buNone/>
            </a:pPr>
            <a:r>
              <a:t/>
            </a:r>
            <a:endParaRPr sz="1100">
              <a:solidFill>
                <a:srgbClr val="3F3F3F"/>
              </a:solidFill>
              <a:latin typeface="Century Gothic"/>
              <a:ea typeface="Century Gothic"/>
              <a:cs typeface="Century Gothic"/>
              <a:sym typeface="Century Gothic"/>
            </a:endParaRPr>
          </a:p>
        </p:txBody>
      </p:sp>
      <p:sp>
        <p:nvSpPr>
          <p:cNvPr id="628" name="Google Shape;628;p31"/>
          <p:cNvSpPr txBox="1"/>
          <p:nvPr/>
        </p:nvSpPr>
        <p:spPr>
          <a:xfrm>
            <a:off x="2142931" y="5937380"/>
            <a:ext cx="667760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200">
                <a:solidFill>
                  <a:srgbClr val="3F3F3F"/>
                </a:solidFill>
                <a:latin typeface="Century Gothic"/>
                <a:ea typeface="Century Gothic"/>
                <a:cs typeface="Century Gothic"/>
                <a:sym typeface="Century Gothic"/>
              </a:rPr>
              <a:t>This material contains modified Copernicus Sentinel data (2024), processed by ESA.</a:t>
            </a:r>
            <a:endParaRPr i="1" sz="1200">
              <a:solidFill>
                <a:srgbClr val="3F3F3F"/>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A map of a river and a river  Description automatically generated" id="147" name="Google Shape;147;p4"/>
          <p:cNvPicPr preferRelativeResize="0"/>
          <p:nvPr/>
        </p:nvPicPr>
        <p:blipFill rotWithShape="1">
          <a:blip r:embed="rId3">
            <a:alphaModFix/>
          </a:blip>
          <a:srcRect b="0" l="0" r="0" t="0"/>
          <a:stretch/>
        </p:blipFill>
        <p:spPr>
          <a:xfrm>
            <a:off x="-29535" y="218030"/>
            <a:ext cx="12239254" cy="6876778"/>
          </a:xfrm>
          <a:prstGeom prst="rect">
            <a:avLst/>
          </a:prstGeom>
          <a:noFill/>
          <a:ln>
            <a:noFill/>
          </a:ln>
        </p:spPr>
      </p:pic>
      <p:sp>
        <p:nvSpPr>
          <p:cNvPr id="148" name="Google Shape;148;p4"/>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Study Area and Period</a:t>
            </a:r>
            <a:endParaRPr/>
          </a:p>
        </p:txBody>
      </p:sp>
      <p:sp>
        <p:nvSpPr>
          <p:cNvPr id="149" name="Google Shape;149;p4"/>
          <p:cNvSpPr txBox="1"/>
          <p:nvPr/>
        </p:nvSpPr>
        <p:spPr>
          <a:xfrm>
            <a:off x="7153283" y="1364972"/>
            <a:ext cx="4458388" cy="9910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372B3"/>
              </a:buClr>
              <a:buSzPts val="2400"/>
              <a:buFont typeface="Arial"/>
              <a:buNone/>
            </a:pPr>
            <a:r>
              <a:rPr b="1" i="0" lang="en-US" sz="2400" u="none" cap="none" strike="noStrike">
                <a:solidFill>
                  <a:srgbClr val="3F3F3F"/>
                </a:solidFill>
                <a:latin typeface="Century Gothic"/>
                <a:ea typeface="Century Gothic"/>
                <a:cs typeface="Century Gothic"/>
                <a:sym typeface="Century Gothic"/>
              </a:rPr>
              <a:t>Study Area</a:t>
            </a:r>
            <a:r>
              <a:rPr b="0" i="0" lang="en-US" sz="2400" u="none" cap="none" strike="noStrike">
                <a:solidFill>
                  <a:srgbClr val="3F3F3F"/>
                </a:solidFill>
                <a:latin typeface="Century Gothic"/>
                <a:ea typeface="Century Gothic"/>
                <a:cs typeface="Century Gothic"/>
                <a:sym typeface="Century Gothic"/>
              </a:rPr>
              <a:t> Asheville, NC</a:t>
            </a:r>
            <a:endParaRPr b="1" i="0" sz="1800" u="none" cap="none" strike="noStrike">
              <a:solidFill>
                <a:srgbClr val="3F3F3F"/>
              </a:solidFill>
              <a:latin typeface="Century Gothic"/>
              <a:ea typeface="Century Gothic"/>
              <a:cs typeface="Century Gothic"/>
              <a:sym typeface="Century Gothic"/>
            </a:endParaRPr>
          </a:p>
          <a:p>
            <a:pPr indent="0" lvl="0" marL="0" marR="0" rtl="0" algn="l">
              <a:lnSpc>
                <a:spcPct val="90000"/>
              </a:lnSpc>
              <a:spcBef>
                <a:spcPts val="1000"/>
              </a:spcBef>
              <a:spcAft>
                <a:spcPts val="0"/>
              </a:spcAft>
              <a:buClr>
                <a:srgbClr val="5372B3"/>
              </a:buClr>
              <a:buSzPts val="2400"/>
              <a:buFont typeface="Arial"/>
              <a:buNone/>
            </a:pPr>
            <a:r>
              <a:rPr b="1" i="0" lang="en-US" sz="2400" u="none" cap="none" strike="noStrike">
                <a:solidFill>
                  <a:srgbClr val="3F3F3F"/>
                </a:solidFill>
                <a:latin typeface="Century Gothic"/>
                <a:ea typeface="Century Gothic"/>
                <a:cs typeface="Century Gothic"/>
                <a:sym typeface="Century Gothic"/>
              </a:rPr>
              <a:t>Study Period</a:t>
            </a:r>
            <a:r>
              <a:rPr b="0" i="0" lang="en-US" sz="2400" u="none" cap="none" strike="noStrike">
                <a:solidFill>
                  <a:srgbClr val="3F3F3F"/>
                </a:solidFill>
                <a:latin typeface="Century Gothic"/>
                <a:ea typeface="Century Gothic"/>
                <a:cs typeface="Century Gothic"/>
                <a:sym typeface="Century Gothic"/>
              </a:rPr>
              <a:t> 2019 - 2023</a:t>
            </a:r>
            <a:endParaRPr/>
          </a:p>
        </p:txBody>
      </p:sp>
      <p:sp>
        <p:nvSpPr>
          <p:cNvPr id="150" name="Google Shape;150;p4"/>
          <p:cNvSpPr txBox="1"/>
          <p:nvPr/>
        </p:nvSpPr>
        <p:spPr>
          <a:xfrm>
            <a:off x="7605693" y="6245101"/>
            <a:ext cx="3743475" cy="55399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400" u="none" cap="none" strike="noStrike">
                <a:solidFill>
                  <a:srgbClr val="3F3F3F"/>
                </a:solidFill>
                <a:latin typeface="Century Gothic"/>
                <a:ea typeface="Century Gothic"/>
                <a:cs typeface="Century Gothic"/>
                <a:sym typeface="Century Gothic"/>
              </a:rPr>
              <a:t>Basemap Credit: State of NC, U.S. Census</a:t>
            </a:r>
            <a:endParaRPr/>
          </a:p>
          <a:p>
            <a:pPr indent="0" lvl="0" marL="0" marR="0" rtl="0" algn="r">
              <a:spcBef>
                <a:spcPts val="0"/>
              </a:spcBef>
              <a:spcAft>
                <a:spcPts val="0"/>
              </a:spcAft>
              <a:buNone/>
            </a:pPr>
            <a:r>
              <a:t/>
            </a:r>
            <a:endParaRPr b="0" i="0" sz="1600" u="none" cap="none" strike="noStrike">
              <a:solidFill>
                <a:srgbClr val="3F3F3F"/>
              </a:solidFill>
              <a:latin typeface="Century Gothic"/>
              <a:ea typeface="Century Gothic"/>
              <a:cs typeface="Century Gothic"/>
              <a:sym typeface="Century Gothic"/>
            </a:endParaRPr>
          </a:p>
        </p:txBody>
      </p:sp>
      <p:sp>
        <p:nvSpPr>
          <p:cNvPr id="151" name="Google Shape;151;p4"/>
          <p:cNvSpPr txBox="1"/>
          <p:nvPr/>
        </p:nvSpPr>
        <p:spPr>
          <a:xfrm>
            <a:off x="7968882" y="2453888"/>
            <a:ext cx="3631753" cy="16841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2400" u="none" cap="none" strike="noStrike">
                <a:solidFill>
                  <a:srgbClr val="3F3F3F"/>
                </a:solidFill>
                <a:latin typeface="Century Gothic"/>
                <a:ea typeface="Century Gothic"/>
                <a:cs typeface="Century Gothic"/>
                <a:sym typeface="Century Gothic"/>
              </a:rPr>
              <a:t>Asheville - Study Area</a:t>
            </a:r>
            <a:endParaRPr/>
          </a:p>
          <a:p>
            <a:pPr indent="0" lvl="0" marL="0" marR="0" rtl="0" algn="l">
              <a:lnSpc>
                <a:spcPct val="150000"/>
              </a:lnSpc>
              <a:spcBef>
                <a:spcPts val="0"/>
              </a:spcBef>
              <a:spcAft>
                <a:spcPts val="0"/>
              </a:spcAft>
              <a:buNone/>
            </a:pPr>
            <a:r>
              <a:rPr b="0" i="0" lang="en-US" sz="2400" u="none" cap="none" strike="noStrike">
                <a:solidFill>
                  <a:srgbClr val="3F3F3F"/>
                </a:solidFill>
                <a:latin typeface="Century Gothic"/>
                <a:ea typeface="Century Gothic"/>
                <a:cs typeface="Century Gothic"/>
                <a:sym typeface="Century Gothic"/>
              </a:rPr>
              <a:t>North Carolina</a:t>
            </a:r>
            <a:endParaRPr/>
          </a:p>
          <a:p>
            <a:pPr indent="0" lvl="0" marL="0" marR="0" rtl="0" algn="l">
              <a:lnSpc>
                <a:spcPct val="150000"/>
              </a:lnSpc>
              <a:spcBef>
                <a:spcPts val="0"/>
              </a:spcBef>
              <a:spcAft>
                <a:spcPts val="0"/>
              </a:spcAft>
              <a:buNone/>
            </a:pPr>
            <a:r>
              <a:rPr b="0" i="0" lang="en-US" sz="2400" u="none" cap="none" strike="noStrike">
                <a:solidFill>
                  <a:srgbClr val="3F3F3F"/>
                </a:solidFill>
                <a:latin typeface="Century Gothic"/>
                <a:ea typeface="Century Gothic"/>
                <a:cs typeface="Century Gothic"/>
                <a:sym typeface="Century Gothic"/>
              </a:rPr>
              <a:t>Bodies of Water</a:t>
            </a:r>
            <a:endParaRPr/>
          </a:p>
        </p:txBody>
      </p:sp>
      <p:sp>
        <p:nvSpPr>
          <p:cNvPr id="152" name="Google Shape;152;p4"/>
          <p:cNvSpPr txBox="1"/>
          <p:nvPr/>
        </p:nvSpPr>
        <p:spPr>
          <a:xfrm>
            <a:off x="1181070" y="5887636"/>
            <a:ext cx="94558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3F3F3F"/>
                </a:solidFill>
                <a:latin typeface="Century Gothic"/>
                <a:ea typeface="Century Gothic"/>
                <a:cs typeface="Century Gothic"/>
                <a:sym typeface="Century Gothic"/>
              </a:rPr>
              <a:t>5 km</a:t>
            </a:r>
            <a:endParaRPr/>
          </a:p>
        </p:txBody>
      </p:sp>
      <p:sp>
        <p:nvSpPr>
          <p:cNvPr id="153" name="Google Shape;153;p4"/>
          <p:cNvSpPr txBox="1"/>
          <p:nvPr/>
        </p:nvSpPr>
        <p:spPr>
          <a:xfrm>
            <a:off x="2797830" y="2668967"/>
            <a:ext cx="180555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3F3F3F"/>
                </a:solidFill>
                <a:latin typeface="Century Gothic"/>
                <a:ea typeface="Century Gothic"/>
                <a:cs typeface="Century Gothic"/>
                <a:sym typeface="Century Gothic"/>
              </a:rPr>
              <a:t>Asheville</a:t>
            </a:r>
            <a:endParaRPr/>
          </a:p>
        </p:txBody>
      </p:sp>
      <p:pic>
        <p:nvPicPr>
          <p:cNvPr descr="A map of a river  Description automatically generated" id="154" name="Google Shape;154;p4"/>
          <p:cNvPicPr preferRelativeResize="0"/>
          <p:nvPr/>
        </p:nvPicPr>
        <p:blipFill rotWithShape="1">
          <a:blip r:embed="rId4">
            <a:alphaModFix/>
          </a:blip>
          <a:srcRect b="85051" l="64171" r="32722" t="8644"/>
          <a:stretch/>
        </p:blipFill>
        <p:spPr>
          <a:xfrm>
            <a:off x="10734488" y="3930810"/>
            <a:ext cx="378135" cy="433010"/>
          </a:xfrm>
          <a:prstGeom prst="rect">
            <a:avLst/>
          </a:prstGeom>
          <a:noFill/>
          <a:ln>
            <a:noFill/>
          </a:ln>
        </p:spPr>
      </p:pic>
      <p:sp>
        <p:nvSpPr>
          <p:cNvPr id="155" name="Google Shape;155;p4"/>
          <p:cNvSpPr txBox="1"/>
          <p:nvPr/>
        </p:nvSpPr>
        <p:spPr>
          <a:xfrm>
            <a:off x="1023260" y="4934118"/>
            <a:ext cx="245772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3F3F3F"/>
                </a:solidFill>
                <a:latin typeface="Century Gothic"/>
                <a:ea typeface="Century Gothic"/>
                <a:cs typeface="Century Gothic"/>
                <a:sym typeface="Century Gothic"/>
              </a:rPr>
              <a:t>NORTH CAROLINA</a:t>
            </a:r>
            <a:endParaRPr b="0" i="0" sz="1800" u="none" cap="none" strike="noStrike">
              <a:solidFill>
                <a:srgbClr val="3F3F3F"/>
              </a:solidFill>
              <a:latin typeface="Garamond"/>
              <a:ea typeface="Garamond"/>
              <a:cs typeface="Garamond"/>
              <a:sym typeface="Garamond"/>
            </a:endParaRPr>
          </a:p>
        </p:txBody>
      </p:sp>
      <p:sp>
        <p:nvSpPr>
          <p:cNvPr id="156" name="Google Shape;156;p4"/>
          <p:cNvSpPr txBox="1"/>
          <p:nvPr/>
        </p:nvSpPr>
        <p:spPr>
          <a:xfrm>
            <a:off x="3678033" y="3662286"/>
            <a:ext cx="2038243" cy="2717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Garamond"/>
              <a:ea typeface="Garamond"/>
              <a:cs typeface="Garamond"/>
              <a:sym typeface="Garamond"/>
            </a:endParaRPr>
          </a:p>
        </p:txBody>
      </p:sp>
      <p:sp>
        <p:nvSpPr>
          <p:cNvPr id="157" name="Google Shape;157;p4"/>
          <p:cNvSpPr/>
          <p:nvPr/>
        </p:nvSpPr>
        <p:spPr>
          <a:xfrm>
            <a:off x="7191715" y="2742464"/>
            <a:ext cx="775213" cy="207017"/>
          </a:xfrm>
          <a:prstGeom prst="roundRect">
            <a:avLst>
              <a:gd fmla="val 16667" name="adj"/>
            </a:avLst>
          </a:prstGeom>
          <a:solidFill>
            <a:srgbClr val="808F4C"/>
          </a:solidFill>
          <a:ln cap="flat" cmpd="sng" w="12700">
            <a:solidFill>
              <a:srgbClr val="808F4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58" name="Google Shape;158;p4"/>
          <p:cNvSpPr/>
          <p:nvPr/>
        </p:nvSpPr>
        <p:spPr>
          <a:xfrm>
            <a:off x="7191714" y="3308075"/>
            <a:ext cx="775213" cy="207017"/>
          </a:xfrm>
          <a:prstGeom prst="roundRect">
            <a:avLst>
              <a:gd fmla="val 16667" name="adj"/>
            </a:avLst>
          </a:prstGeom>
          <a:solidFill>
            <a:srgbClr val="EADFCE"/>
          </a:solidFill>
          <a:ln cap="flat" cmpd="sng" w="12700">
            <a:solidFill>
              <a:srgbClr val="EADF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59" name="Google Shape;159;p4"/>
          <p:cNvSpPr/>
          <p:nvPr/>
        </p:nvSpPr>
        <p:spPr>
          <a:xfrm>
            <a:off x="7191713" y="3823989"/>
            <a:ext cx="775213" cy="207017"/>
          </a:xfrm>
          <a:prstGeom prst="roundRect">
            <a:avLst>
              <a:gd fmla="val 16667" name="adj"/>
            </a:avLst>
          </a:prstGeom>
          <a:solidFill>
            <a:srgbClr val="88BDFF"/>
          </a:solidFill>
          <a:ln cap="flat" cmpd="sng" w="12700">
            <a:solidFill>
              <a:srgbClr val="88B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60" name="Google Shape;160;p4"/>
          <p:cNvSpPr txBox="1"/>
          <p:nvPr/>
        </p:nvSpPr>
        <p:spPr>
          <a:xfrm>
            <a:off x="7971761" y="5119605"/>
            <a:ext cx="21978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3F3F3F"/>
                </a:solidFill>
                <a:latin typeface="Century Gothic"/>
                <a:ea typeface="Century Gothic"/>
                <a:cs typeface="Century Gothic"/>
                <a:sym typeface="Century Gothic"/>
              </a:rPr>
              <a:t>NORTH CAROLINA</a:t>
            </a:r>
            <a:endParaRPr b="0" i="0" sz="1800" u="none" cap="none" strike="noStrike">
              <a:solidFill>
                <a:srgbClr val="3F3F3F"/>
              </a:solidFill>
              <a:latin typeface="Garamond"/>
              <a:ea typeface="Garamond"/>
              <a:cs typeface="Garamond"/>
              <a:sym typeface="Garamond"/>
            </a:endParaRPr>
          </a:p>
        </p:txBody>
      </p:sp>
      <p:sp>
        <p:nvSpPr>
          <p:cNvPr id="161" name="Google Shape;161;p4"/>
          <p:cNvSpPr/>
          <p:nvPr/>
        </p:nvSpPr>
        <p:spPr>
          <a:xfrm>
            <a:off x="1171428" y="6253369"/>
            <a:ext cx="952501" cy="78076"/>
          </a:xfrm>
          <a:prstGeom prst="rect">
            <a:avLst/>
          </a:prstGeom>
          <a:solidFill>
            <a:srgbClr val="3F3F3F"/>
          </a:solidFill>
          <a:ln cap="flat" cmpd="sng" w="127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 name="Shape 166"/>
        <p:cNvGrpSpPr/>
        <p:nvPr/>
      </p:nvGrpSpPr>
      <p:grpSpPr>
        <a:xfrm>
          <a:off x="0" y="0"/>
          <a:ext cx="0" cy="0"/>
          <a:chOff x="0" y="0"/>
          <a:chExt cx="0" cy="0"/>
        </a:xfrm>
      </p:grpSpPr>
      <p:sp>
        <p:nvSpPr>
          <p:cNvPr id="167" name="Google Shape;167;p5"/>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Asheville Community Concerns</a:t>
            </a:r>
            <a:endParaRPr/>
          </a:p>
        </p:txBody>
      </p:sp>
      <p:pic>
        <p:nvPicPr>
          <p:cNvPr descr="A city with trees and mountains in the background  Description automatically generated" id="168" name="Google Shape;168;p5"/>
          <p:cNvPicPr preferRelativeResize="0"/>
          <p:nvPr/>
        </p:nvPicPr>
        <p:blipFill rotWithShape="1">
          <a:blip r:embed="rId3">
            <a:alphaModFix/>
          </a:blip>
          <a:srcRect b="-183" l="0" r="17233" t="0"/>
          <a:stretch/>
        </p:blipFill>
        <p:spPr>
          <a:xfrm>
            <a:off x="5694764" y="1474274"/>
            <a:ext cx="6022020" cy="4824200"/>
          </a:xfrm>
          <a:prstGeom prst="roundRect">
            <a:avLst>
              <a:gd fmla="val 16667" name="adj"/>
            </a:avLst>
          </a:prstGeom>
          <a:noFill/>
          <a:ln>
            <a:noFill/>
          </a:ln>
          <a:effectLst>
            <a:outerShdw blurRad="50800" rotWithShape="0" algn="tl" dir="2700000" dist="38100">
              <a:srgbClr val="000000">
                <a:alpha val="40000"/>
              </a:srgbClr>
            </a:outerShdw>
          </a:effectLst>
        </p:spPr>
      </p:pic>
      <p:sp>
        <p:nvSpPr>
          <p:cNvPr id="169" name="Google Shape;169;p5"/>
          <p:cNvSpPr txBox="1"/>
          <p:nvPr/>
        </p:nvSpPr>
        <p:spPr>
          <a:xfrm>
            <a:off x="9017544" y="6298474"/>
            <a:ext cx="475785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262626"/>
                </a:solidFill>
                <a:latin typeface="Century Gothic"/>
                <a:ea typeface="Century Gothic"/>
                <a:cs typeface="Century Gothic"/>
                <a:sym typeface="Century Gothic"/>
              </a:rPr>
              <a:t>Image of Asheville, NC</a:t>
            </a:r>
            <a:endParaRPr/>
          </a:p>
          <a:p>
            <a:pPr indent="0" lvl="0" marL="0" marR="0" rtl="0" algn="l">
              <a:spcBef>
                <a:spcPts val="0"/>
              </a:spcBef>
              <a:spcAft>
                <a:spcPts val="0"/>
              </a:spcAft>
              <a:buNone/>
            </a:pPr>
            <a:r>
              <a:rPr lang="en-US" sz="1400">
                <a:solidFill>
                  <a:srgbClr val="262626"/>
                </a:solidFill>
                <a:latin typeface="Century Gothic"/>
                <a:ea typeface="Century Gothic"/>
                <a:cs typeface="Century Gothic"/>
                <a:sym typeface="Century Gothic"/>
              </a:rPr>
              <a:t>Image Credit: Ken Lane</a:t>
            </a:r>
            <a:endParaRPr/>
          </a:p>
        </p:txBody>
      </p:sp>
      <p:grpSp>
        <p:nvGrpSpPr>
          <p:cNvPr id="170" name="Google Shape;170;p5"/>
          <p:cNvGrpSpPr/>
          <p:nvPr/>
        </p:nvGrpSpPr>
        <p:grpSpPr>
          <a:xfrm>
            <a:off x="310718" y="1470630"/>
            <a:ext cx="5119456" cy="4863690"/>
            <a:chOff x="0" y="107168"/>
            <a:chExt cx="5119456" cy="4863690"/>
          </a:xfrm>
        </p:grpSpPr>
        <p:sp>
          <p:nvSpPr>
            <p:cNvPr id="171" name="Google Shape;171;p5"/>
            <p:cNvSpPr/>
            <p:nvPr/>
          </p:nvSpPr>
          <p:spPr>
            <a:xfrm>
              <a:off x="0" y="107168"/>
              <a:ext cx="5119456" cy="669240"/>
            </a:xfrm>
            <a:prstGeom prst="roundRect">
              <a:avLst>
                <a:gd fmla="val 16667" name="adj"/>
              </a:avLst>
            </a:prstGeom>
            <a:solidFill>
              <a:srgbClr val="246F9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txBox="1"/>
            <p:nvPr/>
          </p:nvSpPr>
          <p:spPr>
            <a:xfrm>
              <a:off x="32670" y="139838"/>
              <a:ext cx="5054116" cy="603900"/>
            </a:xfrm>
            <a:prstGeom prst="rect">
              <a:avLst/>
            </a:prstGeom>
            <a:no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chemeClr val="lt1"/>
                </a:buClr>
                <a:buSzPts val="2600"/>
                <a:buFont typeface="Century Gothic"/>
                <a:buNone/>
              </a:pPr>
              <a:r>
                <a:rPr b="1" lang="en-US" sz="2600">
                  <a:solidFill>
                    <a:schemeClr val="lt1"/>
                  </a:solidFill>
                  <a:latin typeface="Century Gothic"/>
                  <a:ea typeface="Century Gothic"/>
                  <a:cs typeface="Century Gothic"/>
                  <a:sym typeface="Century Gothic"/>
                </a:rPr>
                <a:t>Asheville UHI Influences</a:t>
              </a:r>
              <a:endParaRPr sz="2600">
                <a:solidFill>
                  <a:schemeClr val="lt1"/>
                </a:solidFill>
                <a:latin typeface="Century Gothic"/>
                <a:ea typeface="Century Gothic"/>
                <a:cs typeface="Century Gothic"/>
                <a:sym typeface="Century Gothic"/>
              </a:endParaRPr>
            </a:p>
          </p:txBody>
        </p:sp>
        <p:sp>
          <p:nvSpPr>
            <p:cNvPr id="173" name="Google Shape;173;p5"/>
            <p:cNvSpPr/>
            <p:nvPr/>
          </p:nvSpPr>
          <p:spPr>
            <a:xfrm>
              <a:off x="0" y="776408"/>
              <a:ext cx="5119456" cy="25295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txBox="1"/>
            <p:nvPr/>
          </p:nvSpPr>
          <p:spPr>
            <a:xfrm>
              <a:off x="0" y="776408"/>
              <a:ext cx="5119456" cy="2529540"/>
            </a:xfrm>
            <a:prstGeom prst="rect">
              <a:avLst/>
            </a:prstGeom>
            <a:noFill/>
            <a:ln>
              <a:noFill/>
            </a:ln>
          </p:spPr>
          <p:txBody>
            <a:bodyPr anchorCtr="0" anchor="t" bIns="33000" lIns="162525" spcFirstLastPara="1" rIns="184900" wrap="square" tIns="33000">
              <a:noAutofit/>
            </a:bodyPr>
            <a:lstStyle/>
            <a:p>
              <a:pPr indent="-228600" lvl="1" marL="228600" marR="0" rtl="0" algn="l">
                <a:lnSpc>
                  <a:spcPct val="150000"/>
                </a:lnSpc>
                <a:spcBef>
                  <a:spcPts val="0"/>
                </a:spcBef>
                <a:spcAft>
                  <a:spcPts val="0"/>
                </a:spcAft>
                <a:buClr>
                  <a:srgbClr val="3F3F3F"/>
                </a:buClr>
                <a:buSzPts val="2000"/>
                <a:buFont typeface="Century Gothic"/>
                <a:buChar char="•"/>
              </a:pPr>
              <a:r>
                <a:rPr b="0" i="0" lang="en-US" sz="2000" u="none" cap="none" strike="noStrike">
                  <a:solidFill>
                    <a:srgbClr val="3F3F3F"/>
                  </a:solidFill>
                  <a:latin typeface="Century Gothic"/>
                  <a:ea typeface="Century Gothic"/>
                  <a:cs typeface="Century Gothic"/>
                  <a:sym typeface="Century Gothic"/>
                </a:rPr>
                <a:t>Population Increase</a:t>
              </a:r>
              <a:endParaRPr/>
            </a:p>
            <a:p>
              <a:pPr indent="-228600" lvl="1" marL="228600" marR="0" rtl="0" algn="l">
                <a:lnSpc>
                  <a:spcPct val="150000"/>
                </a:lnSpc>
                <a:spcBef>
                  <a:spcPts val="400"/>
                </a:spcBef>
                <a:spcAft>
                  <a:spcPts val="0"/>
                </a:spcAft>
                <a:buClr>
                  <a:srgbClr val="3F3F3F"/>
                </a:buClr>
                <a:buSzPts val="2000"/>
                <a:buFont typeface="Century Gothic"/>
                <a:buChar char="•"/>
              </a:pPr>
              <a:r>
                <a:rPr b="0" i="0" lang="en-US" sz="2000" u="none" cap="none" strike="noStrike">
                  <a:solidFill>
                    <a:srgbClr val="3F3F3F"/>
                  </a:solidFill>
                  <a:latin typeface="Century Gothic"/>
                  <a:ea typeface="Century Gothic"/>
                  <a:cs typeface="Century Gothic"/>
                  <a:sym typeface="Century Gothic"/>
                </a:rPr>
                <a:t>Tree cover decline</a:t>
              </a:r>
              <a:endParaRPr/>
            </a:p>
            <a:p>
              <a:pPr indent="-228600" lvl="1" marL="228600" marR="0" rtl="0" algn="l">
                <a:lnSpc>
                  <a:spcPct val="150000"/>
                </a:lnSpc>
                <a:spcBef>
                  <a:spcPts val="400"/>
                </a:spcBef>
                <a:spcAft>
                  <a:spcPts val="0"/>
                </a:spcAft>
                <a:buClr>
                  <a:srgbClr val="3F3F3F"/>
                </a:buClr>
                <a:buSzPts val="2000"/>
                <a:buFont typeface="Century Gothic"/>
                <a:buChar char="•"/>
              </a:pPr>
              <a:r>
                <a:rPr b="0" i="0" lang="en-US" sz="2000" u="none" cap="none" strike="noStrike">
                  <a:solidFill>
                    <a:srgbClr val="3F3F3F"/>
                  </a:solidFill>
                  <a:latin typeface="Century Gothic"/>
                  <a:ea typeface="Century Gothic"/>
                  <a:cs typeface="Century Gothic"/>
                  <a:sym typeface="Century Gothic"/>
                </a:rPr>
                <a:t>Infrastructure expansion</a:t>
              </a:r>
              <a:endParaRPr/>
            </a:p>
            <a:p>
              <a:pPr indent="-228600" lvl="1" marL="228600" marR="0" rtl="0" algn="l">
                <a:lnSpc>
                  <a:spcPct val="150000"/>
                </a:lnSpc>
                <a:spcBef>
                  <a:spcPts val="400"/>
                </a:spcBef>
                <a:spcAft>
                  <a:spcPts val="0"/>
                </a:spcAft>
                <a:buClr>
                  <a:srgbClr val="3F3F3F"/>
                </a:buClr>
                <a:buSzPts val="2000"/>
                <a:buFont typeface="Century Gothic"/>
                <a:buChar char="•"/>
              </a:pPr>
              <a:r>
                <a:rPr b="0" i="0" lang="en-US" sz="2000" u="none" cap="none" strike="noStrike">
                  <a:solidFill>
                    <a:srgbClr val="3F3F3F"/>
                  </a:solidFill>
                  <a:latin typeface="Century Gothic"/>
                  <a:ea typeface="Century Gothic"/>
                  <a:cs typeface="Century Gothic"/>
                  <a:sym typeface="Century Gothic"/>
                </a:rPr>
                <a:t>Climate change intensification</a:t>
              </a:r>
              <a:endParaRPr/>
            </a:p>
            <a:p>
              <a:pPr indent="-101600" lvl="1" marL="228600" marR="0" rtl="0" algn="l">
                <a:lnSpc>
                  <a:spcPct val="150000"/>
                </a:lnSpc>
                <a:spcBef>
                  <a:spcPts val="400"/>
                </a:spcBef>
                <a:spcAft>
                  <a:spcPts val="0"/>
                </a:spcAft>
                <a:buClr>
                  <a:schemeClr val="dk1"/>
                </a:buClr>
                <a:buSzPts val="2000"/>
                <a:buFont typeface="Garamond"/>
                <a:buNone/>
              </a:pPr>
              <a:r>
                <a:t/>
              </a:r>
              <a:endParaRPr b="0" i="0" sz="2000" u="none" cap="none" strike="noStrike">
                <a:solidFill>
                  <a:schemeClr val="dk1"/>
                </a:solidFill>
                <a:latin typeface="Century Gothic"/>
                <a:ea typeface="Century Gothic"/>
                <a:cs typeface="Century Gothic"/>
                <a:sym typeface="Century Gothic"/>
              </a:endParaRPr>
            </a:p>
          </p:txBody>
        </p:sp>
        <p:sp>
          <p:nvSpPr>
            <p:cNvPr id="175" name="Google Shape;175;p5"/>
            <p:cNvSpPr/>
            <p:nvPr/>
          </p:nvSpPr>
          <p:spPr>
            <a:xfrm>
              <a:off x="0" y="3305948"/>
              <a:ext cx="5119456" cy="669240"/>
            </a:xfrm>
            <a:prstGeom prst="roundRect">
              <a:avLst>
                <a:gd fmla="val 16667" name="adj"/>
              </a:avLst>
            </a:prstGeom>
            <a:solidFill>
              <a:srgbClr val="246F9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txBox="1"/>
            <p:nvPr/>
          </p:nvSpPr>
          <p:spPr>
            <a:xfrm>
              <a:off x="32670" y="3338618"/>
              <a:ext cx="5054116" cy="603900"/>
            </a:xfrm>
            <a:prstGeom prst="rect">
              <a:avLst/>
            </a:prstGeom>
            <a:no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chemeClr val="lt1"/>
                </a:buClr>
                <a:buSzPts val="2600"/>
                <a:buFont typeface="Century Gothic"/>
                <a:buNone/>
              </a:pPr>
              <a:r>
                <a:rPr b="1" lang="en-US" sz="2600">
                  <a:solidFill>
                    <a:schemeClr val="lt1"/>
                  </a:solidFill>
                  <a:latin typeface="Century Gothic"/>
                  <a:ea typeface="Century Gothic"/>
                  <a:cs typeface="Century Gothic"/>
                  <a:sym typeface="Century Gothic"/>
                </a:rPr>
                <a:t>Asheville UHI Consequences</a:t>
              </a:r>
              <a:endParaRPr sz="2600">
                <a:solidFill>
                  <a:schemeClr val="lt1"/>
                </a:solidFill>
                <a:latin typeface="Century Gothic"/>
                <a:ea typeface="Century Gothic"/>
                <a:cs typeface="Century Gothic"/>
                <a:sym typeface="Century Gothic"/>
              </a:endParaRPr>
            </a:p>
          </p:txBody>
        </p:sp>
        <p:sp>
          <p:nvSpPr>
            <p:cNvPr id="177" name="Google Shape;177;p5"/>
            <p:cNvSpPr/>
            <p:nvPr/>
          </p:nvSpPr>
          <p:spPr>
            <a:xfrm>
              <a:off x="0" y="3975188"/>
              <a:ext cx="5119456" cy="9956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txBox="1"/>
            <p:nvPr/>
          </p:nvSpPr>
          <p:spPr>
            <a:xfrm>
              <a:off x="0" y="3975188"/>
              <a:ext cx="5119456" cy="995670"/>
            </a:xfrm>
            <a:prstGeom prst="rect">
              <a:avLst/>
            </a:prstGeom>
            <a:noFill/>
            <a:ln>
              <a:noFill/>
            </a:ln>
          </p:spPr>
          <p:txBody>
            <a:bodyPr anchorCtr="0" anchor="t" bIns="33000" lIns="162525" spcFirstLastPara="1" rIns="184900" wrap="square" tIns="33000">
              <a:noAutofit/>
            </a:bodyPr>
            <a:lstStyle/>
            <a:p>
              <a:pPr indent="-228600" lvl="1" marL="228600" marR="0" rtl="0" algn="l">
                <a:lnSpc>
                  <a:spcPct val="150000"/>
                </a:lnSpc>
                <a:spcBef>
                  <a:spcPts val="0"/>
                </a:spcBef>
                <a:spcAft>
                  <a:spcPts val="0"/>
                </a:spcAft>
                <a:buClr>
                  <a:srgbClr val="3F3F3F"/>
                </a:buClr>
                <a:buSzPts val="2000"/>
                <a:buFont typeface="Century Gothic"/>
                <a:buChar char="•"/>
              </a:pPr>
              <a:r>
                <a:rPr b="0" i="0" lang="en-US" sz="2000" u="none" cap="none" strike="noStrike">
                  <a:solidFill>
                    <a:srgbClr val="3F3F3F"/>
                  </a:solidFill>
                  <a:latin typeface="Century Gothic"/>
                  <a:ea typeface="Century Gothic"/>
                  <a:cs typeface="Century Gothic"/>
                  <a:sym typeface="Century Gothic"/>
                </a:rPr>
                <a:t>Environmental degradation</a:t>
              </a:r>
              <a:endParaRPr/>
            </a:p>
            <a:p>
              <a:pPr indent="-228600" lvl="1" marL="228600" marR="0" rtl="0" algn="l">
                <a:lnSpc>
                  <a:spcPct val="150000"/>
                </a:lnSpc>
                <a:spcBef>
                  <a:spcPts val="400"/>
                </a:spcBef>
                <a:spcAft>
                  <a:spcPts val="0"/>
                </a:spcAft>
                <a:buClr>
                  <a:srgbClr val="3F3F3F"/>
                </a:buClr>
                <a:buSzPts val="2000"/>
                <a:buFont typeface="Century Gothic"/>
                <a:buChar char="•"/>
              </a:pPr>
              <a:r>
                <a:rPr b="0" i="0" lang="en-US" sz="2000" u="none" cap="none" strike="noStrike">
                  <a:solidFill>
                    <a:srgbClr val="3F3F3F"/>
                  </a:solidFill>
                  <a:latin typeface="Century Gothic"/>
                  <a:ea typeface="Century Gothic"/>
                  <a:cs typeface="Century Gothic"/>
                  <a:sym typeface="Century Gothic"/>
                </a:rPr>
                <a:t>Social vulnerability to heat</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6"/>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Partners</a:t>
            </a:r>
            <a:endParaRPr/>
          </a:p>
        </p:txBody>
      </p:sp>
      <p:pic>
        <p:nvPicPr>
          <p:cNvPr descr="A building with a dome on top and trees in front of it  Description automatically generated" id="185" name="Google Shape;185;p6"/>
          <p:cNvPicPr preferRelativeResize="0"/>
          <p:nvPr/>
        </p:nvPicPr>
        <p:blipFill rotWithShape="1">
          <a:blip r:embed="rId3">
            <a:alphaModFix/>
          </a:blip>
          <a:srcRect b="0" l="0" r="0" t="0"/>
          <a:stretch/>
        </p:blipFill>
        <p:spPr>
          <a:xfrm>
            <a:off x="6275033" y="2936485"/>
            <a:ext cx="5486400" cy="3324225"/>
          </a:xfrm>
          <a:prstGeom prst="roundRect">
            <a:avLst>
              <a:gd fmla="val 16667" name="adj"/>
            </a:avLst>
          </a:prstGeom>
          <a:noFill/>
          <a:ln>
            <a:noFill/>
          </a:ln>
          <a:effectLst>
            <a:outerShdw blurRad="50800" rotWithShape="0" algn="tl" dir="2700000" dist="38100">
              <a:srgbClr val="000000">
                <a:alpha val="40000"/>
              </a:srgbClr>
            </a:outerShdw>
          </a:effectLst>
        </p:spPr>
      </p:pic>
      <p:sp>
        <p:nvSpPr>
          <p:cNvPr id="186" name="Google Shape;186;p6"/>
          <p:cNvSpPr txBox="1"/>
          <p:nvPr/>
        </p:nvSpPr>
        <p:spPr>
          <a:xfrm>
            <a:off x="9020342" y="6297301"/>
            <a:ext cx="475785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Image of Asheville City Hall</a:t>
            </a:r>
            <a:endParaRPr/>
          </a:p>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Image Credit: Dan Phairas</a:t>
            </a:r>
            <a:endParaRPr sz="1400">
              <a:solidFill>
                <a:srgbClr val="3F3F3F"/>
              </a:solidFill>
              <a:latin typeface="Century Gothic"/>
              <a:ea typeface="Century Gothic"/>
              <a:cs typeface="Century Gothic"/>
              <a:sym typeface="Century Gothic"/>
            </a:endParaRPr>
          </a:p>
        </p:txBody>
      </p:sp>
      <p:sp>
        <p:nvSpPr>
          <p:cNvPr id="187" name="Google Shape;187;p6"/>
          <p:cNvSpPr/>
          <p:nvPr/>
        </p:nvSpPr>
        <p:spPr>
          <a:xfrm>
            <a:off x="442308" y="1491552"/>
            <a:ext cx="5475571" cy="1104126"/>
          </a:xfrm>
          <a:prstGeom prst="roundRect">
            <a:avLst>
              <a:gd fmla="val 16667" name="adj"/>
            </a:avLst>
          </a:prstGeom>
          <a:solidFill>
            <a:srgbClr val="67A4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Asheville GreenWorks</a:t>
            </a:r>
            <a:endParaRPr/>
          </a:p>
        </p:txBody>
      </p:sp>
      <p:sp>
        <p:nvSpPr>
          <p:cNvPr id="188" name="Google Shape;188;p6"/>
          <p:cNvSpPr/>
          <p:nvPr/>
        </p:nvSpPr>
        <p:spPr>
          <a:xfrm>
            <a:off x="6274599" y="1491552"/>
            <a:ext cx="5490367" cy="1103655"/>
          </a:xfrm>
          <a:prstGeom prst="roundRect">
            <a:avLst>
              <a:gd fmla="val 16667" name="adj"/>
            </a:avLst>
          </a:prstGeom>
          <a:solidFill>
            <a:srgbClr val="67A4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City of Asheville Sustainability Department</a:t>
            </a:r>
            <a:endParaRPr/>
          </a:p>
        </p:txBody>
      </p:sp>
      <p:pic>
        <p:nvPicPr>
          <p:cNvPr descr="A building with chairs and a table  Description automatically generated" id="189" name="Google Shape;189;p6"/>
          <p:cNvPicPr preferRelativeResize="0"/>
          <p:nvPr/>
        </p:nvPicPr>
        <p:blipFill rotWithShape="1">
          <a:blip r:embed="rId4">
            <a:alphaModFix/>
          </a:blip>
          <a:srcRect b="0" l="0" r="0" t="0"/>
          <a:stretch/>
        </p:blipFill>
        <p:spPr>
          <a:xfrm>
            <a:off x="432935" y="2930525"/>
            <a:ext cx="5476875" cy="3333750"/>
          </a:xfrm>
          <a:prstGeom prst="rect">
            <a:avLst/>
          </a:prstGeom>
          <a:noFill/>
          <a:ln>
            <a:noFill/>
          </a:ln>
          <a:effectLst>
            <a:outerShdw blurRad="50800" rotWithShape="0" algn="tl" dir="2700000" dist="38100">
              <a:srgbClr val="000000">
                <a:alpha val="40000"/>
              </a:srgbClr>
            </a:outerShdw>
          </a:effectLst>
        </p:spPr>
      </p:pic>
      <p:sp>
        <p:nvSpPr>
          <p:cNvPr id="190" name="Google Shape;190;p6"/>
          <p:cNvSpPr txBox="1"/>
          <p:nvPr/>
        </p:nvSpPr>
        <p:spPr>
          <a:xfrm>
            <a:off x="2825409" y="6299200"/>
            <a:ext cx="32741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Image of Asheville GreenWorks​</a:t>
            </a:r>
            <a:endParaRPr/>
          </a:p>
          <a:p>
            <a:pPr indent="0" lvl="0" marL="0" marR="0" rtl="0" algn="l">
              <a:spcBef>
                <a:spcPts val="0"/>
              </a:spcBef>
              <a:spcAft>
                <a:spcPts val="0"/>
              </a:spcAft>
              <a:buNone/>
            </a:pPr>
            <a:r>
              <a:rPr lang="en-US" sz="1400">
                <a:solidFill>
                  <a:srgbClr val="3F3F3F"/>
                </a:solidFill>
                <a:latin typeface="Century Gothic"/>
                <a:ea typeface="Century Gothic"/>
                <a:cs typeface="Century Gothic"/>
                <a:sym typeface="Century Gothic"/>
              </a:rPr>
              <a:t>Image Credit: Sarah McMullen​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Project Objectives</a:t>
            </a:r>
            <a:endParaRPr/>
          </a:p>
        </p:txBody>
      </p:sp>
      <p:grpSp>
        <p:nvGrpSpPr>
          <p:cNvPr id="197" name="Google Shape;197;p7"/>
          <p:cNvGrpSpPr/>
          <p:nvPr/>
        </p:nvGrpSpPr>
        <p:grpSpPr>
          <a:xfrm>
            <a:off x="-253458" y="-1114497"/>
            <a:ext cx="12125703" cy="10412025"/>
            <a:chOff x="3554" y="0"/>
            <a:chExt cx="12125703" cy="10412025"/>
          </a:xfrm>
        </p:grpSpPr>
        <p:sp>
          <p:nvSpPr>
            <p:cNvPr id="198" name="Google Shape;198;p7"/>
            <p:cNvSpPr/>
            <p:nvPr/>
          </p:nvSpPr>
          <p:spPr>
            <a:xfrm rot="-5400000">
              <a:off x="1648257" y="3906830"/>
              <a:ext cx="1041202" cy="2598365"/>
            </a:xfrm>
            <a:prstGeom prst="round2SameRect">
              <a:avLst>
                <a:gd fmla="val 16667" name="adj1"/>
                <a:gd fmla="val 0" name="adj2"/>
              </a:avLst>
            </a:prstGeom>
            <a:solidFill>
              <a:srgbClr val="D66E29"/>
            </a:solidFill>
            <a:ln cap="flat" cmpd="sng" w="12700">
              <a:solidFill>
                <a:srgbClr val="D66E2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txBox="1"/>
            <p:nvPr/>
          </p:nvSpPr>
          <p:spPr>
            <a:xfrm>
              <a:off x="920503" y="4736239"/>
              <a:ext cx="2547538" cy="939548"/>
            </a:xfrm>
            <a:prstGeom prst="rect">
              <a:avLst/>
            </a:prstGeom>
            <a:noFill/>
            <a:ln>
              <a:noFill/>
            </a:ln>
          </p:spPr>
          <p:txBody>
            <a:bodyPr anchorCtr="1"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1800"/>
                <a:buFont typeface="Century Gothic"/>
                <a:buNone/>
              </a:pPr>
              <a:r>
                <a:rPr b="1" lang="en-US" sz="1800">
                  <a:solidFill>
                    <a:schemeClr val="lt1"/>
                  </a:solidFill>
                  <a:latin typeface="Century Gothic"/>
                  <a:ea typeface="Century Gothic"/>
                  <a:cs typeface="Century Gothic"/>
                  <a:sym typeface="Century Gothic"/>
                </a:rPr>
                <a:t>UHI Hot Spots</a:t>
              </a:r>
              <a:endParaRPr/>
            </a:p>
          </p:txBody>
        </p:sp>
        <p:sp>
          <p:nvSpPr>
            <p:cNvPr id="200" name="Google Shape;200;p7"/>
            <p:cNvSpPr/>
            <p:nvPr/>
          </p:nvSpPr>
          <p:spPr>
            <a:xfrm>
              <a:off x="3554" y="0"/>
              <a:ext cx="4330608" cy="36442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txBox="1"/>
            <p:nvPr/>
          </p:nvSpPr>
          <p:spPr>
            <a:xfrm>
              <a:off x="3554" y="0"/>
              <a:ext cx="4330608" cy="3644209"/>
            </a:xfrm>
            <a:prstGeom prst="rect">
              <a:avLst/>
            </a:prstGeom>
            <a:noFill/>
            <a:ln>
              <a:noFill/>
            </a:ln>
          </p:spPr>
          <p:txBody>
            <a:bodyPr anchorCtr="1" anchor="b" bIns="137150" lIns="0" spcFirstLastPara="1" rIns="0" wrap="square" tIns="0">
              <a:noAutofit/>
            </a:bodyPr>
            <a:lstStyle/>
            <a:p>
              <a:pPr indent="0" lvl="0" marL="0" marR="0" rtl="0" algn="ctr">
                <a:lnSpc>
                  <a:spcPct val="90000"/>
                </a:lnSpc>
                <a:spcBef>
                  <a:spcPts val="0"/>
                </a:spcBef>
                <a:spcAft>
                  <a:spcPts val="0"/>
                </a:spcAft>
                <a:buClr>
                  <a:srgbClr val="3F3F3F"/>
                </a:buClr>
                <a:buSzPts val="1800"/>
                <a:buFont typeface="Century Gothic"/>
                <a:buNone/>
              </a:pPr>
              <a:r>
                <a:rPr lang="en-US" sz="1800">
                  <a:solidFill>
                    <a:srgbClr val="3F3F3F"/>
                  </a:solidFill>
                  <a:latin typeface="Century Gothic"/>
                  <a:ea typeface="Century Gothic"/>
                  <a:cs typeface="Century Gothic"/>
                  <a:sym typeface="Century Gothic"/>
                </a:rPr>
                <a:t>Identify hot spot areas</a:t>
              </a:r>
              <a:endParaRPr/>
            </a:p>
          </p:txBody>
        </p:sp>
        <p:cxnSp>
          <p:nvCxnSpPr>
            <p:cNvPr id="202" name="Google Shape;202;p7"/>
            <p:cNvCxnSpPr/>
            <p:nvPr/>
          </p:nvCxnSpPr>
          <p:spPr>
            <a:xfrm>
              <a:off x="2168858" y="3852449"/>
              <a:ext cx="0" cy="832962"/>
            </a:xfrm>
            <a:prstGeom prst="straightConnector1">
              <a:avLst/>
            </a:prstGeom>
            <a:noFill/>
            <a:ln cap="flat" cmpd="sng" w="9525">
              <a:solidFill>
                <a:srgbClr val="E1762D"/>
              </a:solidFill>
              <a:prstDash val="dash"/>
              <a:miter lim="800000"/>
              <a:headEnd len="sm" w="sm" type="none"/>
              <a:tailEnd len="sm" w="sm" type="none"/>
            </a:ln>
          </p:spPr>
        </p:cxnSp>
        <p:sp>
          <p:nvSpPr>
            <p:cNvPr id="203" name="Google Shape;203;p7"/>
            <p:cNvSpPr/>
            <p:nvPr/>
          </p:nvSpPr>
          <p:spPr>
            <a:xfrm>
              <a:off x="2064738" y="3644209"/>
              <a:ext cx="208240" cy="208240"/>
            </a:xfrm>
            <a:prstGeom prst="ellipse">
              <a:avLst/>
            </a:prstGeom>
            <a:solidFill>
              <a:srgbClr val="D66E2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3468041" y="4685411"/>
              <a:ext cx="2598365" cy="1041202"/>
            </a:xfrm>
            <a:prstGeom prst="rect">
              <a:avLst/>
            </a:prstGeom>
            <a:solidFill>
              <a:srgbClr val="E0814D"/>
            </a:solidFill>
            <a:ln cap="flat" cmpd="sng" w="12700">
              <a:solidFill>
                <a:srgbClr val="E0814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txBox="1"/>
            <p:nvPr/>
          </p:nvSpPr>
          <p:spPr>
            <a:xfrm>
              <a:off x="3468041" y="4685411"/>
              <a:ext cx="2598365" cy="1041202"/>
            </a:xfrm>
            <a:prstGeom prst="rect">
              <a:avLst/>
            </a:prstGeom>
            <a:noFill/>
            <a:ln>
              <a:noFill/>
            </a:ln>
          </p:spPr>
          <p:txBody>
            <a:bodyPr anchorCtr="1"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1800"/>
                <a:buFont typeface="Century Gothic"/>
                <a:buNone/>
              </a:pPr>
              <a:r>
                <a:rPr b="1" lang="en-US" sz="1800">
                  <a:solidFill>
                    <a:schemeClr val="lt1"/>
                  </a:solidFill>
                  <a:latin typeface="Century Gothic"/>
                  <a:ea typeface="Century Gothic"/>
                  <a:cs typeface="Century Gothic"/>
                  <a:sym typeface="Century Gothic"/>
                </a:rPr>
                <a:t>Social Vulnerability</a:t>
              </a:r>
              <a:endParaRPr/>
            </a:p>
          </p:txBody>
        </p:sp>
        <p:sp>
          <p:nvSpPr>
            <p:cNvPr id="206" name="Google Shape;206;p7"/>
            <p:cNvSpPr/>
            <p:nvPr/>
          </p:nvSpPr>
          <p:spPr>
            <a:xfrm>
              <a:off x="2601919" y="6767816"/>
              <a:ext cx="4330608" cy="36442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txBox="1"/>
            <p:nvPr/>
          </p:nvSpPr>
          <p:spPr>
            <a:xfrm>
              <a:off x="2601919" y="6767816"/>
              <a:ext cx="4330608" cy="3644209"/>
            </a:xfrm>
            <a:prstGeom prst="rect">
              <a:avLst/>
            </a:prstGeom>
            <a:noFill/>
            <a:ln>
              <a:noFill/>
            </a:ln>
          </p:spPr>
          <p:txBody>
            <a:bodyPr anchorCtr="1" anchor="t" bIns="0" lIns="0" spcFirstLastPara="1" rIns="0" wrap="square" tIns="137150">
              <a:noAutofit/>
            </a:bodyPr>
            <a:lstStyle/>
            <a:p>
              <a:pPr indent="0" lvl="0" marL="0" marR="0" rtl="0" algn="ctr">
                <a:lnSpc>
                  <a:spcPct val="90000"/>
                </a:lnSpc>
                <a:spcBef>
                  <a:spcPts val="0"/>
                </a:spcBef>
                <a:spcAft>
                  <a:spcPts val="0"/>
                </a:spcAft>
                <a:buClr>
                  <a:srgbClr val="3F3F3F"/>
                </a:buClr>
                <a:buSzPts val="1800"/>
                <a:buFont typeface="Century Gothic"/>
                <a:buNone/>
              </a:pPr>
              <a:r>
                <a:rPr lang="en-US" sz="1800">
                  <a:solidFill>
                    <a:srgbClr val="3F3F3F"/>
                  </a:solidFill>
                  <a:latin typeface="Century Gothic"/>
                  <a:ea typeface="Century Gothic"/>
                  <a:cs typeface="Century Gothic"/>
                  <a:sym typeface="Century Gothic"/>
                </a:rPr>
                <a:t>Identify socially vulnerable areas</a:t>
              </a:r>
              <a:endParaRPr/>
            </a:p>
          </p:txBody>
        </p:sp>
        <p:cxnSp>
          <p:nvCxnSpPr>
            <p:cNvPr id="208" name="Google Shape;208;p7"/>
            <p:cNvCxnSpPr/>
            <p:nvPr/>
          </p:nvCxnSpPr>
          <p:spPr>
            <a:xfrm>
              <a:off x="4767223" y="5726614"/>
              <a:ext cx="0" cy="832962"/>
            </a:xfrm>
            <a:prstGeom prst="straightConnector1">
              <a:avLst/>
            </a:prstGeom>
            <a:noFill/>
            <a:ln cap="flat" cmpd="sng" w="9525">
              <a:solidFill>
                <a:srgbClr val="E68650"/>
              </a:solidFill>
              <a:prstDash val="dash"/>
              <a:miter lim="800000"/>
              <a:headEnd len="sm" w="sm" type="none"/>
              <a:tailEnd len="sm" w="sm" type="none"/>
            </a:ln>
          </p:spPr>
        </p:cxnSp>
        <p:sp>
          <p:nvSpPr>
            <p:cNvPr id="209" name="Google Shape;209;p7"/>
            <p:cNvSpPr/>
            <p:nvPr/>
          </p:nvSpPr>
          <p:spPr>
            <a:xfrm>
              <a:off x="4663103" y="6559576"/>
              <a:ext cx="208240" cy="208240"/>
            </a:xfrm>
            <a:prstGeom prst="ellipse">
              <a:avLst/>
            </a:prstGeom>
            <a:solidFill>
              <a:srgbClr val="E0814D"/>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6066406" y="4685411"/>
              <a:ext cx="2598365" cy="1041202"/>
            </a:xfrm>
            <a:prstGeom prst="rect">
              <a:avLst/>
            </a:prstGeom>
            <a:solidFill>
              <a:srgbClr val="E99772"/>
            </a:solidFill>
            <a:ln cap="flat" cmpd="sng" w="12700">
              <a:solidFill>
                <a:srgbClr val="E9977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txBox="1"/>
            <p:nvPr/>
          </p:nvSpPr>
          <p:spPr>
            <a:xfrm>
              <a:off x="6066406" y="4685411"/>
              <a:ext cx="2598365" cy="1041202"/>
            </a:xfrm>
            <a:prstGeom prst="rect">
              <a:avLst/>
            </a:prstGeom>
            <a:noFill/>
            <a:ln>
              <a:noFill/>
            </a:ln>
          </p:spPr>
          <p:txBody>
            <a:bodyPr anchorCtr="1"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1800"/>
                <a:buFont typeface="Century Gothic"/>
                <a:buNone/>
              </a:pPr>
              <a:r>
                <a:rPr b="1" lang="en-US" sz="1800">
                  <a:solidFill>
                    <a:schemeClr val="lt1"/>
                  </a:solidFill>
                  <a:latin typeface="Century Gothic"/>
                  <a:ea typeface="Century Gothic"/>
                  <a:cs typeface="Century Gothic"/>
                  <a:sym typeface="Century Gothic"/>
                </a:rPr>
                <a:t>Heat Vulnerability</a:t>
              </a:r>
              <a:endParaRPr/>
            </a:p>
          </p:txBody>
        </p:sp>
        <p:sp>
          <p:nvSpPr>
            <p:cNvPr id="212" name="Google Shape;212;p7"/>
            <p:cNvSpPr/>
            <p:nvPr/>
          </p:nvSpPr>
          <p:spPr>
            <a:xfrm>
              <a:off x="5200284" y="0"/>
              <a:ext cx="4330608" cy="36442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txBox="1"/>
            <p:nvPr/>
          </p:nvSpPr>
          <p:spPr>
            <a:xfrm>
              <a:off x="5200284" y="0"/>
              <a:ext cx="4330608" cy="3644209"/>
            </a:xfrm>
            <a:prstGeom prst="rect">
              <a:avLst/>
            </a:prstGeom>
            <a:noFill/>
            <a:ln>
              <a:noFill/>
            </a:ln>
          </p:spPr>
          <p:txBody>
            <a:bodyPr anchorCtr="1" anchor="b" bIns="137150" lIns="0" spcFirstLastPara="1" rIns="0" wrap="square" tIns="0">
              <a:noAutofit/>
            </a:bodyPr>
            <a:lstStyle/>
            <a:p>
              <a:pPr indent="0" lvl="0" marL="0" marR="0" rtl="0" algn="ctr">
                <a:lnSpc>
                  <a:spcPct val="90000"/>
                </a:lnSpc>
                <a:spcBef>
                  <a:spcPts val="0"/>
                </a:spcBef>
                <a:spcAft>
                  <a:spcPts val="0"/>
                </a:spcAft>
                <a:buClr>
                  <a:srgbClr val="3F3F3F"/>
                </a:buClr>
                <a:buSzPts val="1800"/>
                <a:buFont typeface="Century Gothic"/>
                <a:buNone/>
              </a:pPr>
              <a:r>
                <a:rPr lang="en-US" sz="1800">
                  <a:solidFill>
                    <a:srgbClr val="3F3F3F"/>
                  </a:solidFill>
                  <a:latin typeface="Century Gothic"/>
                  <a:ea typeface="Century Gothic"/>
                  <a:cs typeface="Century Gothic"/>
                  <a:sym typeface="Century Gothic"/>
                </a:rPr>
                <a:t>Identify heat-vulnerable areas</a:t>
              </a:r>
              <a:endParaRPr/>
            </a:p>
          </p:txBody>
        </p:sp>
        <p:cxnSp>
          <p:nvCxnSpPr>
            <p:cNvPr id="214" name="Google Shape;214;p7"/>
            <p:cNvCxnSpPr/>
            <p:nvPr/>
          </p:nvCxnSpPr>
          <p:spPr>
            <a:xfrm>
              <a:off x="7365589" y="3852449"/>
              <a:ext cx="0" cy="832962"/>
            </a:xfrm>
            <a:prstGeom prst="straightConnector1">
              <a:avLst/>
            </a:prstGeom>
            <a:noFill/>
            <a:ln cap="flat" cmpd="sng" w="9525">
              <a:solidFill>
                <a:srgbClr val="EB9A73"/>
              </a:solidFill>
              <a:prstDash val="dash"/>
              <a:miter lim="800000"/>
              <a:headEnd len="sm" w="sm" type="none"/>
              <a:tailEnd len="sm" w="sm" type="none"/>
            </a:ln>
          </p:spPr>
        </p:cxnSp>
        <p:sp>
          <p:nvSpPr>
            <p:cNvPr id="215" name="Google Shape;215;p7"/>
            <p:cNvSpPr/>
            <p:nvPr/>
          </p:nvSpPr>
          <p:spPr>
            <a:xfrm>
              <a:off x="7261468" y="3644209"/>
              <a:ext cx="208240" cy="208240"/>
            </a:xfrm>
            <a:prstGeom prst="ellipse">
              <a:avLst/>
            </a:prstGeom>
            <a:solidFill>
              <a:srgbClr val="E9977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rot="5400000">
              <a:off x="9443352" y="3906830"/>
              <a:ext cx="1041202" cy="2598365"/>
            </a:xfrm>
            <a:prstGeom prst="round2SameRect">
              <a:avLst>
                <a:gd fmla="val 16667" name="adj1"/>
                <a:gd fmla="val 0" name="adj2"/>
              </a:avLst>
            </a:prstGeom>
            <a:solidFill>
              <a:srgbClr val="F1B098"/>
            </a:solidFill>
            <a:ln cap="flat" cmpd="sng" w="12700">
              <a:solidFill>
                <a:srgbClr val="F1B09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txBox="1"/>
            <p:nvPr/>
          </p:nvSpPr>
          <p:spPr>
            <a:xfrm>
              <a:off x="8664771" y="4736239"/>
              <a:ext cx="2547538" cy="939548"/>
            </a:xfrm>
            <a:prstGeom prst="rect">
              <a:avLst/>
            </a:prstGeom>
            <a:noFill/>
            <a:ln>
              <a:noFill/>
            </a:ln>
          </p:spPr>
          <p:txBody>
            <a:bodyPr anchorCtr="1"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1800"/>
                <a:buFont typeface="Century Gothic"/>
                <a:buNone/>
              </a:pPr>
              <a:r>
                <a:rPr b="1" lang="en-US" sz="1800">
                  <a:solidFill>
                    <a:schemeClr val="lt1"/>
                  </a:solidFill>
                  <a:latin typeface="Century Gothic"/>
                  <a:ea typeface="Century Gothic"/>
                  <a:cs typeface="Century Gothic"/>
                  <a:sym typeface="Century Gothic"/>
                </a:rPr>
                <a:t>UHI Mitigation and Adaption</a:t>
              </a:r>
              <a:endParaRPr/>
            </a:p>
          </p:txBody>
        </p:sp>
        <p:sp>
          <p:nvSpPr>
            <p:cNvPr id="218" name="Google Shape;218;p7"/>
            <p:cNvSpPr/>
            <p:nvPr/>
          </p:nvSpPr>
          <p:spPr>
            <a:xfrm>
              <a:off x="7798649" y="6767816"/>
              <a:ext cx="4330608" cy="36442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txBox="1"/>
            <p:nvPr/>
          </p:nvSpPr>
          <p:spPr>
            <a:xfrm>
              <a:off x="7798649" y="6767816"/>
              <a:ext cx="4330608" cy="3644209"/>
            </a:xfrm>
            <a:prstGeom prst="rect">
              <a:avLst/>
            </a:prstGeom>
            <a:noFill/>
            <a:ln>
              <a:noFill/>
            </a:ln>
          </p:spPr>
          <p:txBody>
            <a:bodyPr anchorCtr="1" anchor="t" bIns="0" lIns="0" spcFirstLastPara="1" rIns="0" wrap="square" tIns="137150">
              <a:noAutofit/>
            </a:bodyPr>
            <a:lstStyle/>
            <a:p>
              <a:pPr indent="0" lvl="0" marL="0" marR="0" rtl="0" algn="ctr">
                <a:lnSpc>
                  <a:spcPct val="90000"/>
                </a:lnSpc>
                <a:spcBef>
                  <a:spcPts val="0"/>
                </a:spcBef>
                <a:spcAft>
                  <a:spcPts val="0"/>
                </a:spcAft>
                <a:buClr>
                  <a:srgbClr val="3F3F3F"/>
                </a:buClr>
                <a:buSzPts val="1800"/>
                <a:buFont typeface="Century Gothic"/>
                <a:buNone/>
              </a:pPr>
              <a:r>
                <a:rPr lang="en-US" sz="1800">
                  <a:solidFill>
                    <a:srgbClr val="3F3F3F"/>
                  </a:solidFill>
                  <a:latin typeface="Century Gothic"/>
                  <a:ea typeface="Century Gothic"/>
                  <a:cs typeface="Century Gothic"/>
                  <a:sym typeface="Century Gothic"/>
                </a:rPr>
                <a:t>Assess the spatial suitability of mitigation and adaption measures based on cooling capacity</a:t>
              </a:r>
              <a:endParaRPr/>
            </a:p>
          </p:txBody>
        </p:sp>
        <p:cxnSp>
          <p:nvCxnSpPr>
            <p:cNvPr id="220" name="Google Shape;220;p7"/>
            <p:cNvCxnSpPr/>
            <p:nvPr/>
          </p:nvCxnSpPr>
          <p:spPr>
            <a:xfrm>
              <a:off x="9963954" y="5726614"/>
              <a:ext cx="0" cy="832962"/>
            </a:xfrm>
            <a:prstGeom prst="straightConnector1">
              <a:avLst/>
            </a:prstGeom>
            <a:noFill/>
            <a:ln cap="flat" cmpd="sng" w="9525">
              <a:solidFill>
                <a:srgbClr val="F1B097"/>
              </a:solidFill>
              <a:prstDash val="dash"/>
              <a:miter lim="800000"/>
              <a:headEnd len="sm" w="sm" type="none"/>
              <a:tailEnd len="sm" w="sm" type="none"/>
            </a:ln>
          </p:spPr>
        </p:cxnSp>
        <p:sp>
          <p:nvSpPr>
            <p:cNvPr id="221" name="Google Shape;221;p7"/>
            <p:cNvSpPr/>
            <p:nvPr/>
          </p:nvSpPr>
          <p:spPr>
            <a:xfrm>
              <a:off x="9859833" y="6559576"/>
              <a:ext cx="208240" cy="208240"/>
            </a:xfrm>
            <a:prstGeom prst="ellipse">
              <a:avLst/>
            </a:prstGeom>
            <a:solidFill>
              <a:srgbClr val="F1B09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7"/>
          <p:cNvSpPr txBox="1"/>
          <p:nvPr/>
        </p:nvSpPr>
        <p:spPr>
          <a:xfrm>
            <a:off x="559294" y="1254711"/>
            <a:ext cx="107405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3F3F3F"/>
                </a:solidFill>
                <a:latin typeface="Century Gothic"/>
                <a:ea typeface="Century Gothic"/>
                <a:cs typeface="Century Gothic"/>
                <a:sym typeface="Century Gothic"/>
              </a:rPr>
              <a:t>Expand on and update the 2019 NASA DEVELOP Asheville Urban Development I project,</a:t>
            </a:r>
            <a:endParaRPr sz="1800">
              <a:solidFill>
                <a:srgbClr val="3F3F3F"/>
              </a:solidFill>
              <a:latin typeface="Century Gothic"/>
              <a:ea typeface="Century Gothic"/>
              <a:cs typeface="Century Gothic"/>
              <a:sym typeface="Century Gothic"/>
            </a:endParaRPr>
          </a:p>
          <a:p>
            <a:pPr indent="0" lvl="0" marL="0" marR="0" rtl="0" algn="l">
              <a:spcBef>
                <a:spcPts val="0"/>
              </a:spcBef>
              <a:spcAft>
                <a:spcPts val="0"/>
              </a:spcAft>
              <a:buNone/>
            </a:pPr>
            <a:r>
              <a:rPr b="1" i="1" lang="en-US" sz="1800">
                <a:solidFill>
                  <a:srgbClr val="3F3F3F"/>
                </a:solidFill>
                <a:latin typeface="Century Gothic"/>
                <a:ea typeface="Century Gothic"/>
                <a:cs typeface="Century Gothic"/>
                <a:sym typeface="Century Gothic"/>
              </a:rPr>
              <a:t>to support cooling initiatives and climate-resilient urban planning.</a:t>
            </a:r>
            <a:endParaRPr sz="1800">
              <a:solidFill>
                <a:srgbClr val="3F3F3F"/>
              </a:solidFill>
              <a:latin typeface="Century Gothic"/>
              <a:ea typeface="Century Gothic"/>
              <a:cs typeface="Century Gothic"/>
              <a:sym typeface="Century Gothic"/>
            </a:endParaRPr>
          </a:p>
          <a:p>
            <a:pPr indent="0" lvl="0" marL="0" marR="0" rtl="0" algn="l">
              <a:spcBef>
                <a:spcPts val="0"/>
              </a:spcBef>
              <a:spcAft>
                <a:spcPts val="0"/>
              </a:spcAft>
              <a:buNone/>
            </a:pPr>
            <a:r>
              <a:t/>
            </a:r>
            <a:endParaRPr b="1" i="1" sz="1800">
              <a:solidFill>
                <a:srgbClr val="3F3F3F"/>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Arrow Down with solid fill" id="228" name="Google Shape;228;p8"/>
          <p:cNvPicPr preferRelativeResize="0"/>
          <p:nvPr/>
        </p:nvPicPr>
        <p:blipFill rotWithShape="1">
          <a:blip r:embed="rId3">
            <a:alphaModFix/>
          </a:blip>
          <a:srcRect b="0" l="0" r="0" t="0"/>
          <a:stretch/>
        </p:blipFill>
        <p:spPr>
          <a:xfrm>
            <a:off x="10090183" y="2848700"/>
            <a:ext cx="473495" cy="588514"/>
          </a:xfrm>
          <a:prstGeom prst="rect">
            <a:avLst/>
          </a:prstGeom>
          <a:noFill/>
          <a:ln>
            <a:noFill/>
          </a:ln>
        </p:spPr>
      </p:pic>
      <p:pic>
        <p:nvPicPr>
          <p:cNvPr descr="Arrow Down with solid fill" id="229" name="Google Shape;229;p8"/>
          <p:cNvPicPr preferRelativeResize="0"/>
          <p:nvPr/>
        </p:nvPicPr>
        <p:blipFill rotWithShape="1">
          <a:blip r:embed="rId4">
            <a:alphaModFix/>
          </a:blip>
          <a:srcRect b="0" l="0" r="0" t="0"/>
          <a:stretch/>
        </p:blipFill>
        <p:spPr>
          <a:xfrm>
            <a:off x="3696864" y="1786764"/>
            <a:ext cx="473495" cy="588514"/>
          </a:xfrm>
          <a:prstGeom prst="rect">
            <a:avLst/>
          </a:prstGeom>
          <a:noFill/>
          <a:ln>
            <a:noFill/>
          </a:ln>
        </p:spPr>
      </p:pic>
      <p:pic>
        <p:nvPicPr>
          <p:cNvPr descr="Arrow Down with solid fill" id="230" name="Google Shape;230;p8"/>
          <p:cNvPicPr preferRelativeResize="0"/>
          <p:nvPr/>
        </p:nvPicPr>
        <p:blipFill rotWithShape="1">
          <a:blip r:embed="rId4">
            <a:alphaModFix/>
          </a:blip>
          <a:srcRect b="0" l="0" r="0" t="0"/>
          <a:stretch/>
        </p:blipFill>
        <p:spPr>
          <a:xfrm>
            <a:off x="10086727" y="1815306"/>
            <a:ext cx="473495" cy="588514"/>
          </a:xfrm>
          <a:prstGeom prst="rect">
            <a:avLst/>
          </a:prstGeom>
          <a:noFill/>
          <a:ln>
            <a:noFill/>
          </a:ln>
        </p:spPr>
      </p:pic>
      <p:pic>
        <p:nvPicPr>
          <p:cNvPr descr="Arrow Down with solid fill" id="231" name="Google Shape;231;p8"/>
          <p:cNvPicPr preferRelativeResize="0"/>
          <p:nvPr/>
        </p:nvPicPr>
        <p:blipFill rotWithShape="1">
          <a:blip r:embed="rId3">
            <a:alphaModFix/>
          </a:blip>
          <a:srcRect b="0" l="0" r="0" t="0"/>
          <a:stretch/>
        </p:blipFill>
        <p:spPr>
          <a:xfrm>
            <a:off x="3720133" y="2874754"/>
            <a:ext cx="473495" cy="588514"/>
          </a:xfrm>
          <a:prstGeom prst="rect">
            <a:avLst/>
          </a:prstGeom>
          <a:noFill/>
          <a:ln>
            <a:noFill/>
          </a:ln>
        </p:spPr>
      </p:pic>
      <p:sp>
        <p:nvSpPr>
          <p:cNvPr id="232" name="Google Shape;232;p8"/>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Methodology</a:t>
            </a:r>
            <a:endParaRPr/>
          </a:p>
        </p:txBody>
      </p:sp>
      <p:pic>
        <p:nvPicPr>
          <p:cNvPr descr="Arrow Down with solid fill" id="233" name="Google Shape;233;p8"/>
          <p:cNvPicPr preferRelativeResize="0"/>
          <p:nvPr/>
        </p:nvPicPr>
        <p:blipFill rotWithShape="1">
          <a:blip r:embed="rId5">
            <a:alphaModFix/>
          </a:blip>
          <a:srcRect b="0" l="0" r="0" t="0"/>
          <a:stretch/>
        </p:blipFill>
        <p:spPr>
          <a:xfrm>
            <a:off x="6765904" y="5374353"/>
            <a:ext cx="473495" cy="588514"/>
          </a:xfrm>
          <a:prstGeom prst="rect">
            <a:avLst/>
          </a:prstGeom>
          <a:noFill/>
          <a:ln>
            <a:noFill/>
          </a:ln>
        </p:spPr>
      </p:pic>
      <p:pic>
        <p:nvPicPr>
          <p:cNvPr descr="Arrow Down with solid fill" id="234" name="Google Shape;234;p8"/>
          <p:cNvPicPr preferRelativeResize="0"/>
          <p:nvPr/>
        </p:nvPicPr>
        <p:blipFill rotWithShape="1">
          <a:blip r:embed="rId6">
            <a:alphaModFix/>
          </a:blip>
          <a:srcRect b="0" l="0" r="0" t="0"/>
          <a:stretch/>
        </p:blipFill>
        <p:spPr>
          <a:xfrm>
            <a:off x="6781782" y="4582281"/>
            <a:ext cx="473495" cy="588514"/>
          </a:xfrm>
          <a:prstGeom prst="rect">
            <a:avLst/>
          </a:prstGeom>
          <a:noFill/>
          <a:ln>
            <a:noFill/>
          </a:ln>
        </p:spPr>
      </p:pic>
      <p:pic>
        <p:nvPicPr>
          <p:cNvPr descr="Arrow Down with solid fill" id="235" name="Google Shape;235;p8"/>
          <p:cNvPicPr preferRelativeResize="0"/>
          <p:nvPr/>
        </p:nvPicPr>
        <p:blipFill rotWithShape="1">
          <a:blip r:embed="rId3">
            <a:alphaModFix/>
          </a:blip>
          <a:srcRect b="0" l="0" r="0" t="0"/>
          <a:stretch/>
        </p:blipFill>
        <p:spPr>
          <a:xfrm>
            <a:off x="6781783" y="3794522"/>
            <a:ext cx="473495" cy="588514"/>
          </a:xfrm>
          <a:prstGeom prst="rect">
            <a:avLst/>
          </a:prstGeom>
          <a:noFill/>
          <a:ln>
            <a:noFill/>
          </a:ln>
        </p:spPr>
      </p:pic>
      <p:sp>
        <p:nvSpPr>
          <p:cNvPr id="236" name="Google Shape;236;p8"/>
          <p:cNvSpPr/>
          <p:nvPr/>
        </p:nvSpPr>
        <p:spPr>
          <a:xfrm>
            <a:off x="265404" y="1253422"/>
            <a:ext cx="2350265" cy="932991"/>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LST Data</a:t>
            </a:r>
            <a:endParaRPr/>
          </a:p>
          <a:p>
            <a:pPr indent="0" lvl="0" marL="0" marR="0" rtl="0" algn="ctr">
              <a:spcBef>
                <a:spcPts val="0"/>
              </a:spcBef>
              <a:spcAft>
                <a:spcPts val="0"/>
              </a:spcAft>
              <a:buNone/>
            </a:pPr>
            <a:r>
              <a:rPr i="1" lang="en-US" sz="1800">
                <a:solidFill>
                  <a:schemeClr val="lt1"/>
                </a:solidFill>
                <a:latin typeface="Century Gothic"/>
                <a:ea typeface="Century Gothic"/>
                <a:cs typeface="Century Gothic"/>
                <a:sym typeface="Century Gothic"/>
              </a:rPr>
              <a:t>from Landsat 8 and 9</a:t>
            </a:r>
            <a:endParaRPr/>
          </a:p>
        </p:txBody>
      </p:sp>
      <p:sp>
        <p:nvSpPr>
          <p:cNvPr id="237" name="Google Shape;237;p8"/>
          <p:cNvSpPr/>
          <p:nvPr/>
        </p:nvSpPr>
        <p:spPr>
          <a:xfrm>
            <a:off x="2762560" y="1253422"/>
            <a:ext cx="2350265" cy="932991"/>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Albedo Data</a:t>
            </a:r>
            <a:endParaRPr/>
          </a:p>
          <a:p>
            <a:pPr indent="0" lvl="0" marL="0" marR="0" rtl="0" algn="ctr">
              <a:spcBef>
                <a:spcPts val="0"/>
              </a:spcBef>
              <a:spcAft>
                <a:spcPts val="0"/>
              </a:spcAft>
              <a:buNone/>
            </a:pPr>
            <a:r>
              <a:rPr i="1" lang="en-US" sz="1800">
                <a:solidFill>
                  <a:schemeClr val="lt1"/>
                </a:solidFill>
                <a:latin typeface="Century Gothic"/>
                <a:ea typeface="Century Gothic"/>
                <a:cs typeface="Century Gothic"/>
                <a:sym typeface="Century Gothic"/>
              </a:rPr>
              <a:t>from Landsat 8 and 9</a:t>
            </a:r>
            <a:endParaRPr/>
          </a:p>
        </p:txBody>
      </p:sp>
      <p:sp>
        <p:nvSpPr>
          <p:cNvPr id="238" name="Google Shape;238;p8"/>
          <p:cNvSpPr/>
          <p:nvPr/>
        </p:nvSpPr>
        <p:spPr>
          <a:xfrm>
            <a:off x="5267654" y="1253422"/>
            <a:ext cx="2921765" cy="909179"/>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Evapotranspiration Data</a:t>
            </a:r>
            <a:endParaRPr b="1" sz="18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i="1" lang="en-US" sz="1800">
                <a:solidFill>
                  <a:schemeClr val="lt1"/>
                </a:solidFill>
                <a:latin typeface="Century Gothic"/>
                <a:ea typeface="Century Gothic"/>
                <a:cs typeface="Century Gothic"/>
                <a:sym typeface="Century Gothic"/>
              </a:rPr>
              <a:t>from ECOSTRESS</a:t>
            </a:r>
            <a:endParaRPr/>
          </a:p>
        </p:txBody>
      </p:sp>
      <p:sp>
        <p:nvSpPr>
          <p:cNvPr id="239" name="Google Shape;239;p8"/>
          <p:cNvSpPr/>
          <p:nvPr/>
        </p:nvSpPr>
        <p:spPr>
          <a:xfrm>
            <a:off x="8983778" y="1283219"/>
            <a:ext cx="2780049" cy="915532"/>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Demographic Data</a:t>
            </a:r>
            <a:endParaRPr sz="1800">
              <a:solidFill>
                <a:srgbClr val="000000"/>
              </a:solidFill>
              <a:latin typeface="Century Gothic"/>
              <a:ea typeface="Century Gothic"/>
              <a:cs typeface="Century Gothic"/>
              <a:sym typeface="Century Gothic"/>
            </a:endParaRPr>
          </a:p>
          <a:p>
            <a:pPr indent="0" lvl="0" marL="0" marR="0" rtl="0" algn="ctr">
              <a:spcBef>
                <a:spcPts val="0"/>
              </a:spcBef>
              <a:spcAft>
                <a:spcPts val="0"/>
              </a:spcAft>
              <a:buNone/>
            </a:pPr>
            <a:r>
              <a:rPr i="1" lang="en-US" sz="1800">
                <a:solidFill>
                  <a:schemeClr val="lt1"/>
                </a:solidFill>
                <a:latin typeface="Century Gothic"/>
                <a:ea typeface="Century Gothic"/>
                <a:cs typeface="Century Gothic"/>
                <a:sym typeface="Century Gothic"/>
              </a:rPr>
              <a:t>from U.S. Census ACS</a:t>
            </a:r>
            <a:endParaRPr/>
          </a:p>
        </p:txBody>
      </p:sp>
      <p:sp>
        <p:nvSpPr>
          <p:cNvPr id="240" name="Google Shape;240;p8"/>
          <p:cNvSpPr/>
          <p:nvPr/>
        </p:nvSpPr>
        <p:spPr>
          <a:xfrm>
            <a:off x="5831692" y="3339382"/>
            <a:ext cx="2358202" cy="839568"/>
          </a:xfrm>
          <a:prstGeom prst="roundRect">
            <a:avLst>
              <a:gd fmla="val 16667" name="adj"/>
            </a:avLst>
          </a:prstGeom>
          <a:solidFill>
            <a:srgbClr val="686BB3"/>
          </a:solidFill>
          <a:ln cap="flat" cmpd="sng" w="12700">
            <a:solidFill>
              <a:srgbClr val="686BB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Heat Vulnerability Index</a:t>
            </a:r>
            <a:endParaRPr sz="1800">
              <a:solidFill>
                <a:schemeClr val="lt1"/>
              </a:solidFill>
              <a:latin typeface="Century Gothic"/>
              <a:ea typeface="Century Gothic"/>
              <a:cs typeface="Century Gothic"/>
              <a:sym typeface="Century Gothic"/>
            </a:endParaRPr>
          </a:p>
        </p:txBody>
      </p:sp>
      <p:sp>
        <p:nvSpPr>
          <p:cNvPr id="241" name="Google Shape;241;p8"/>
          <p:cNvSpPr/>
          <p:nvPr/>
        </p:nvSpPr>
        <p:spPr>
          <a:xfrm>
            <a:off x="2762795" y="3462243"/>
            <a:ext cx="2385308" cy="510836"/>
          </a:xfrm>
          <a:prstGeom prst="roundRect">
            <a:avLst>
              <a:gd fmla="val 16667" name="adj"/>
            </a:avLst>
          </a:prstGeom>
          <a:solidFill>
            <a:srgbClr val="67A478"/>
          </a:solidFill>
          <a:ln cap="flat" cmpd="sng" w="12700">
            <a:solidFill>
              <a:srgbClr val="67A4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Urban Heat Map</a:t>
            </a:r>
            <a:endParaRPr/>
          </a:p>
        </p:txBody>
      </p:sp>
      <p:sp>
        <p:nvSpPr>
          <p:cNvPr id="242" name="Google Shape;242;p8"/>
          <p:cNvSpPr/>
          <p:nvPr/>
        </p:nvSpPr>
        <p:spPr>
          <a:xfrm>
            <a:off x="5090208" y="5162484"/>
            <a:ext cx="3869620" cy="574337"/>
          </a:xfrm>
          <a:prstGeom prst="roundRect">
            <a:avLst>
              <a:gd fmla="val 16667" name="adj"/>
            </a:avLst>
          </a:prstGeom>
          <a:solidFill>
            <a:srgbClr val="E1834F"/>
          </a:solidFill>
          <a:ln cap="flat" cmpd="sng" w="12700">
            <a:solidFill>
              <a:srgbClr val="E183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InVEST Urban Cooling Model</a:t>
            </a:r>
            <a:endParaRPr/>
          </a:p>
        </p:txBody>
      </p:sp>
      <p:sp>
        <p:nvSpPr>
          <p:cNvPr id="243" name="Google Shape;243;p8"/>
          <p:cNvSpPr/>
          <p:nvPr/>
        </p:nvSpPr>
        <p:spPr>
          <a:xfrm>
            <a:off x="5085563" y="5971357"/>
            <a:ext cx="3866327" cy="676026"/>
          </a:xfrm>
          <a:prstGeom prst="roundRect">
            <a:avLst>
              <a:gd fmla="val 16667" name="adj"/>
            </a:avLst>
          </a:prstGeom>
          <a:solidFill>
            <a:srgbClr val="67A478"/>
          </a:solidFill>
          <a:ln cap="flat" cmpd="sng" w="12700">
            <a:solidFill>
              <a:srgbClr val="67A4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Cooling Capacity Map and Adaptive Capacity Map</a:t>
            </a:r>
            <a:endParaRPr/>
          </a:p>
        </p:txBody>
      </p:sp>
      <p:sp>
        <p:nvSpPr>
          <p:cNvPr id="244" name="Google Shape;244;p8"/>
          <p:cNvSpPr/>
          <p:nvPr/>
        </p:nvSpPr>
        <p:spPr>
          <a:xfrm>
            <a:off x="1572157" y="4181230"/>
            <a:ext cx="3225993" cy="782681"/>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Land Use and Cover Data</a:t>
            </a:r>
            <a:endParaRPr/>
          </a:p>
          <a:p>
            <a:pPr indent="0" lvl="0" marL="0" marR="0" rtl="0" algn="ctr">
              <a:spcBef>
                <a:spcPts val="0"/>
              </a:spcBef>
              <a:spcAft>
                <a:spcPts val="0"/>
              </a:spcAft>
              <a:buNone/>
            </a:pPr>
            <a:r>
              <a:rPr i="1" lang="en-US" sz="1800">
                <a:solidFill>
                  <a:schemeClr val="lt1"/>
                </a:solidFill>
                <a:latin typeface="Century Gothic"/>
                <a:ea typeface="Century Gothic"/>
                <a:cs typeface="Century Gothic"/>
                <a:sym typeface="Century Gothic"/>
              </a:rPr>
              <a:t>from Sentinel-1 and 2</a:t>
            </a:r>
            <a:endParaRPr/>
          </a:p>
        </p:txBody>
      </p:sp>
      <p:pic>
        <p:nvPicPr>
          <p:cNvPr descr="Arrow Down with solid fill" id="245" name="Google Shape;245;p8"/>
          <p:cNvPicPr preferRelativeResize="0"/>
          <p:nvPr/>
        </p:nvPicPr>
        <p:blipFill rotWithShape="1">
          <a:blip r:embed="rId4">
            <a:alphaModFix/>
          </a:blip>
          <a:srcRect b="0" l="0" r="0" t="0"/>
          <a:stretch/>
        </p:blipFill>
        <p:spPr>
          <a:xfrm rot="-5400000">
            <a:off x="4559585" y="5161271"/>
            <a:ext cx="473495" cy="588514"/>
          </a:xfrm>
          <a:prstGeom prst="rect">
            <a:avLst/>
          </a:prstGeom>
          <a:noFill/>
          <a:ln>
            <a:noFill/>
          </a:ln>
        </p:spPr>
      </p:pic>
      <p:pic>
        <p:nvPicPr>
          <p:cNvPr descr="Arrow Down with solid fill" id="246" name="Google Shape;246;p8"/>
          <p:cNvPicPr preferRelativeResize="0"/>
          <p:nvPr/>
        </p:nvPicPr>
        <p:blipFill rotWithShape="1">
          <a:blip r:embed="rId4">
            <a:alphaModFix/>
          </a:blip>
          <a:srcRect b="0" l="0" r="0" t="0"/>
          <a:stretch/>
        </p:blipFill>
        <p:spPr>
          <a:xfrm rot="5400000">
            <a:off x="2302109" y="1371345"/>
            <a:ext cx="425870" cy="588514"/>
          </a:xfrm>
          <a:prstGeom prst="rect">
            <a:avLst/>
          </a:prstGeom>
          <a:noFill/>
          <a:ln>
            <a:noFill/>
          </a:ln>
        </p:spPr>
      </p:pic>
      <p:pic>
        <p:nvPicPr>
          <p:cNvPr descr="Arrow Down with solid fill" id="247" name="Google Shape;247;p8"/>
          <p:cNvPicPr preferRelativeResize="0"/>
          <p:nvPr/>
        </p:nvPicPr>
        <p:blipFill rotWithShape="1">
          <a:blip r:embed="rId4">
            <a:alphaModFix/>
          </a:blip>
          <a:srcRect b="0" l="0" r="0" t="0"/>
          <a:stretch/>
        </p:blipFill>
        <p:spPr>
          <a:xfrm rot="5400000">
            <a:off x="5039422" y="1386545"/>
            <a:ext cx="433808" cy="588514"/>
          </a:xfrm>
          <a:prstGeom prst="rect">
            <a:avLst/>
          </a:prstGeom>
          <a:noFill/>
          <a:ln>
            <a:noFill/>
          </a:ln>
        </p:spPr>
      </p:pic>
      <p:sp>
        <p:nvSpPr>
          <p:cNvPr id="248" name="Google Shape;248;p8"/>
          <p:cNvSpPr/>
          <p:nvPr/>
        </p:nvSpPr>
        <p:spPr>
          <a:xfrm>
            <a:off x="9141783" y="3435494"/>
            <a:ext cx="2369434" cy="796586"/>
          </a:xfrm>
          <a:prstGeom prst="roundRect">
            <a:avLst>
              <a:gd fmla="val 16667" name="adj"/>
            </a:avLst>
          </a:prstGeom>
          <a:solidFill>
            <a:srgbClr val="67A478"/>
          </a:solidFill>
          <a:ln cap="flat" cmpd="sng" w="12700">
            <a:solidFill>
              <a:srgbClr val="67A4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Social Vulnerability Map</a:t>
            </a:r>
            <a:endParaRPr/>
          </a:p>
        </p:txBody>
      </p:sp>
      <p:sp>
        <p:nvSpPr>
          <p:cNvPr id="249" name="Google Shape;249;p8"/>
          <p:cNvSpPr/>
          <p:nvPr/>
        </p:nvSpPr>
        <p:spPr>
          <a:xfrm>
            <a:off x="5090208" y="4380059"/>
            <a:ext cx="3877557" cy="558461"/>
          </a:xfrm>
          <a:prstGeom prst="roundRect">
            <a:avLst>
              <a:gd fmla="val 16667" name="adj"/>
            </a:avLst>
          </a:prstGeom>
          <a:solidFill>
            <a:srgbClr val="67A478"/>
          </a:solidFill>
          <a:ln cap="flat" cmpd="sng" w="12700">
            <a:solidFill>
              <a:srgbClr val="67A47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Heat Vulnerability Map</a:t>
            </a:r>
            <a:endParaRPr/>
          </a:p>
        </p:txBody>
      </p:sp>
      <p:sp>
        <p:nvSpPr>
          <p:cNvPr id="250" name="Google Shape;250;p8"/>
          <p:cNvSpPr/>
          <p:nvPr/>
        </p:nvSpPr>
        <p:spPr>
          <a:xfrm>
            <a:off x="9141783" y="2399766"/>
            <a:ext cx="2369434" cy="796586"/>
          </a:xfrm>
          <a:prstGeom prst="roundRect">
            <a:avLst>
              <a:gd fmla="val 16667" name="adj"/>
            </a:avLst>
          </a:prstGeom>
          <a:solidFill>
            <a:srgbClr val="686BB3"/>
          </a:solidFill>
          <a:ln cap="flat" cmpd="sng" w="12700">
            <a:solidFill>
              <a:srgbClr val="686BB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Social Vulnerability Index</a:t>
            </a:r>
            <a:endParaRPr/>
          </a:p>
        </p:txBody>
      </p:sp>
      <p:sp>
        <p:nvSpPr>
          <p:cNvPr id="251" name="Google Shape;251;p8"/>
          <p:cNvSpPr/>
          <p:nvPr/>
        </p:nvSpPr>
        <p:spPr>
          <a:xfrm>
            <a:off x="2810711" y="2368467"/>
            <a:ext cx="2358202" cy="839568"/>
          </a:xfrm>
          <a:prstGeom prst="roundRect">
            <a:avLst>
              <a:gd fmla="val 16667" name="adj"/>
            </a:avLst>
          </a:prstGeom>
          <a:solidFill>
            <a:srgbClr val="686BB3"/>
          </a:solidFill>
          <a:ln cap="flat" cmpd="sng" w="12700">
            <a:solidFill>
              <a:srgbClr val="686BB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Urban Heat </a:t>
            </a:r>
            <a:endParaRPr sz="18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Index</a:t>
            </a:r>
            <a:endParaRPr sz="1800">
              <a:solidFill>
                <a:schemeClr val="lt1"/>
              </a:solidFill>
              <a:latin typeface="Century Gothic"/>
              <a:ea typeface="Century Gothic"/>
              <a:cs typeface="Century Gothic"/>
              <a:sym typeface="Century Gothic"/>
            </a:endParaRPr>
          </a:p>
        </p:txBody>
      </p:sp>
      <p:pic>
        <p:nvPicPr>
          <p:cNvPr descr="Arrow Down with solid fill" id="252" name="Google Shape;252;p8"/>
          <p:cNvPicPr preferRelativeResize="0"/>
          <p:nvPr/>
        </p:nvPicPr>
        <p:blipFill rotWithShape="1">
          <a:blip r:embed="rId6">
            <a:alphaModFix/>
          </a:blip>
          <a:srcRect b="0" l="0" r="0" t="0"/>
          <a:stretch/>
        </p:blipFill>
        <p:spPr>
          <a:xfrm rot="-5400000">
            <a:off x="5205971" y="3354799"/>
            <a:ext cx="490060" cy="712752"/>
          </a:xfrm>
          <a:prstGeom prst="rect">
            <a:avLst/>
          </a:prstGeom>
          <a:noFill/>
          <a:ln>
            <a:noFill/>
          </a:ln>
        </p:spPr>
      </p:pic>
      <p:pic>
        <p:nvPicPr>
          <p:cNvPr descr="Arrow Down with solid fill" id="253" name="Google Shape;253;p8"/>
          <p:cNvPicPr preferRelativeResize="0"/>
          <p:nvPr/>
        </p:nvPicPr>
        <p:blipFill rotWithShape="1">
          <a:blip r:embed="rId6">
            <a:alphaModFix/>
          </a:blip>
          <a:srcRect b="0" l="0" r="0" t="0"/>
          <a:stretch/>
        </p:blipFill>
        <p:spPr>
          <a:xfrm rot="5400000">
            <a:off x="8386493" y="3404494"/>
            <a:ext cx="490060" cy="712752"/>
          </a:xfrm>
          <a:prstGeom prst="rect">
            <a:avLst/>
          </a:prstGeom>
          <a:noFill/>
          <a:ln>
            <a:noFill/>
          </a:ln>
        </p:spPr>
      </p:pic>
      <p:pic>
        <p:nvPicPr>
          <p:cNvPr descr="Arrow Down with solid fill" id="254" name="Google Shape;254;p8"/>
          <p:cNvPicPr preferRelativeResize="0"/>
          <p:nvPr/>
        </p:nvPicPr>
        <p:blipFill rotWithShape="1">
          <a:blip r:embed="rId6">
            <a:alphaModFix/>
          </a:blip>
          <a:srcRect b="0" l="0" r="0" t="0"/>
          <a:stretch/>
        </p:blipFill>
        <p:spPr>
          <a:xfrm rot="-5400000">
            <a:off x="8900014" y="3404494"/>
            <a:ext cx="490060" cy="712752"/>
          </a:xfrm>
          <a:prstGeom prst="rect">
            <a:avLst/>
          </a:prstGeom>
          <a:noFill/>
          <a:ln>
            <a:noFill/>
          </a:ln>
        </p:spPr>
      </p:pic>
      <p:sp>
        <p:nvSpPr>
          <p:cNvPr id="255" name="Google Shape;255;p8"/>
          <p:cNvSpPr/>
          <p:nvPr/>
        </p:nvSpPr>
        <p:spPr>
          <a:xfrm>
            <a:off x="9625690" y="5019260"/>
            <a:ext cx="530086" cy="265043"/>
          </a:xfrm>
          <a:prstGeom prst="roundRect">
            <a:avLst>
              <a:gd fmla="val 16667" name="adj"/>
            </a:avLst>
          </a:prstGeom>
          <a:solidFill>
            <a:srgbClr val="246F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56" name="Google Shape;256;p8"/>
          <p:cNvSpPr/>
          <p:nvPr/>
        </p:nvSpPr>
        <p:spPr>
          <a:xfrm>
            <a:off x="9625690" y="5400260"/>
            <a:ext cx="530086" cy="265043"/>
          </a:xfrm>
          <a:prstGeom prst="roundRect">
            <a:avLst>
              <a:gd fmla="val 16667" name="adj"/>
            </a:avLst>
          </a:prstGeom>
          <a:solidFill>
            <a:srgbClr val="5252A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57" name="Google Shape;257;p8"/>
          <p:cNvSpPr/>
          <p:nvPr/>
        </p:nvSpPr>
        <p:spPr>
          <a:xfrm>
            <a:off x="9633972" y="5806108"/>
            <a:ext cx="530086" cy="265043"/>
          </a:xfrm>
          <a:prstGeom prst="roundRect">
            <a:avLst>
              <a:gd fmla="val 16667" name="adj"/>
            </a:avLst>
          </a:prstGeom>
          <a:solidFill>
            <a:srgbClr val="67A4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58" name="Google Shape;258;p8"/>
          <p:cNvSpPr/>
          <p:nvPr/>
        </p:nvSpPr>
        <p:spPr>
          <a:xfrm>
            <a:off x="9633972" y="6187108"/>
            <a:ext cx="530086" cy="265043"/>
          </a:xfrm>
          <a:prstGeom prst="roundRect">
            <a:avLst>
              <a:gd fmla="val 16667" name="adj"/>
            </a:avLst>
          </a:prstGeom>
          <a:solidFill>
            <a:srgbClr val="ED7D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59" name="Google Shape;259;p8"/>
          <p:cNvSpPr txBox="1"/>
          <p:nvPr/>
        </p:nvSpPr>
        <p:spPr>
          <a:xfrm>
            <a:off x="10156790" y="4980083"/>
            <a:ext cx="36317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entury Gothic"/>
                <a:ea typeface="Century Gothic"/>
                <a:cs typeface="Century Gothic"/>
                <a:sym typeface="Century Gothic"/>
              </a:rPr>
              <a:t>Data Source</a:t>
            </a:r>
            <a:endParaRPr/>
          </a:p>
        </p:txBody>
      </p:sp>
      <p:sp>
        <p:nvSpPr>
          <p:cNvPr id="260" name="Google Shape;260;p8"/>
          <p:cNvSpPr txBox="1"/>
          <p:nvPr/>
        </p:nvSpPr>
        <p:spPr>
          <a:xfrm>
            <a:off x="10156790" y="5377648"/>
            <a:ext cx="36317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entury Gothic"/>
                <a:ea typeface="Century Gothic"/>
                <a:cs typeface="Century Gothic"/>
                <a:sym typeface="Century Gothic"/>
              </a:rPr>
              <a:t>Index</a:t>
            </a:r>
            <a:endParaRPr/>
          </a:p>
        </p:txBody>
      </p:sp>
      <p:sp>
        <p:nvSpPr>
          <p:cNvPr id="261" name="Google Shape;261;p8"/>
          <p:cNvSpPr txBox="1"/>
          <p:nvPr/>
        </p:nvSpPr>
        <p:spPr>
          <a:xfrm>
            <a:off x="10173355" y="5750365"/>
            <a:ext cx="36317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entury Gothic"/>
                <a:ea typeface="Century Gothic"/>
                <a:cs typeface="Century Gothic"/>
                <a:sym typeface="Century Gothic"/>
              </a:rPr>
              <a:t>Map</a:t>
            </a:r>
            <a:endParaRPr/>
          </a:p>
        </p:txBody>
      </p:sp>
      <p:sp>
        <p:nvSpPr>
          <p:cNvPr id="262" name="Google Shape;262;p8"/>
          <p:cNvSpPr txBox="1"/>
          <p:nvPr/>
        </p:nvSpPr>
        <p:spPr>
          <a:xfrm>
            <a:off x="10165072" y="6131365"/>
            <a:ext cx="36317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entury Gothic"/>
                <a:ea typeface="Century Gothic"/>
                <a:cs typeface="Century Gothic"/>
                <a:sym typeface="Century Gothic"/>
              </a:rPr>
              <a:t>Model</a:t>
            </a:r>
            <a:endParaRPr/>
          </a:p>
        </p:txBody>
      </p:sp>
      <p:sp>
        <p:nvSpPr>
          <p:cNvPr id="263" name="Google Shape;263;p8"/>
          <p:cNvSpPr/>
          <p:nvPr/>
        </p:nvSpPr>
        <p:spPr>
          <a:xfrm>
            <a:off x="1572157" y="5122524"/>
            <a:ext cx="3225993" cy="827503"/>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entury Gothic"/>
                <a:ea typeface="Century Gothic"/>
                <a:cs typeface="Century Gothic"/>
                <a:sym typeface="Century Gothic"/>
              </a:rPr>
              <a:t>Canopy Cover Data</a:t>
            </a:r>
            <a:endParaRPr/>
          </a:p>
          <a:p>
            <a:pPr indent="0" lvl="0" marL="0" marR="0" rtl="0" algn="ctr">
              <a:spcBef>
                <a:spcPts val="0"/>
              </a:spcBef>
              <a:spcAft>
                <a:spcPts val="0"/>
              </a:spcAft>
              <a:buNone/>
            </a:pPr>
            <a:r>
              <a:rPr i="1" lang="en-US" sz="1800">
                <a:solidFill>
                  <a:schemeClr val="lt1"/>
                </a:solidFill>
                <a:latin typeface="Century Gothic"/>
                <a:ea typeface="Century Gothic"/>
                <a:cs typeface="Century Gothic"/>
                <a:sym typeface="Century Gothic"/>
              </a:rPr>
              <a:t>from the CoA</a:t>
            </a:r>
            <a:endParaRPr/>
          </a:p>
        </p:txBody>
      </p:sp>
      <p:pic>
        <p:nvPicPr>
          <p:cNvPr descr="Arrow Down with solid fill" id="264" name="Google Shape;264;p8"/>
          <p:cNvPicPr preferRelativeResize="0"/>
          <p:nvPr/>
        </p:nvPicPr>
        <p:blipFill rotWithShape="1">
          <a:blip r:embed="rId4">
            <a:alphaModFix/>
          </a:blip>
          <a:srcRect b="0" l="0" r="0" t="0"/>
          <a:stretch/>
        </p:blipFill>
        <p:spPr>
          <a:xfrm rot="10800000">
            <a:off x="2974462" y="4733110"/>
            <a:ext cx="425870" cy="5885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9"/>
          <p:cNvSpPr txBox="1"/>
          <p:nvPr>
            <p:ph type="title"/>
          </p:nvPr>
        </p:nvSpPr>
        <p:spPr>
          <a:xfrm>
            <a:off x="1" y="256268"/>
            <a:ext cx="12239626" cy="825844"/>
          </a:xfrm>
          <a:prstGeom prst="rect">
            <a:avLst/>
          </a:prstGeom>
          <a:solidFill>
            <a:srgbClr val="236F9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502919" rtl="0" algn="l">
              <a:lnSpc>
                <a:spcPct val="90000"/>
              </a:lnSpc>
              <a:spcBef>
                <a:spcPts val="0"/>
              </a:spcBef>
              <a:spcAft>
                <a:spcPts val="0"/>
              </a:spcAft>
              <a:buSzPts val="4400"/>
              <a:buNone/>
            </a:pPr>
            <a:r>
              <a:rPr lang="en-US"/>
              <a:t>Earth Observations</a:t>
            </a:r>
            <a:endParaRPr/>
          </a:p>
        </p:txBody>
      </p:sp>
      <p:pic>
        <p:nvPicPr>
          <p:cNvPr descr="Landsat 9 Spacecraft Passes Latest Critical Design Review | Landsat Science" id="271" name="Google Shape;271;p9"/>
          <p:cNvPicPr preferRelativeResize="0"/>
          <p:nvPr/>
        </p:nvPicPr>
        <p:blipFill rotWithShape="1">
          <a:blip r:embed="rId3">
            <a:alphaModFix/>
          </a:blip>
          <a:srcRect b="0" l="0" r="0" t="0"/>
          <a:stretch/>
        </p:blipFill>
        <p:spPr>
          <a:xfrm>
            <a:off x="841981" y="3122901"/>
            <a:ext cx="2968979" cy="2687323"/>
          </a:xfrm>
          <a:prstGeom prst="rect">
            <a:avLst/>
          </a:prstGeom>
          <a:noFill/>
          <a:ln>
            <a:noFill/>
          </a:ln>
          <a:effectLst>
            <a:outerShdw blurRad="63500" sx="102000" rotWithShape="0" algn="ctr" sy="102000">
              <a:srgbClr val="000000">
                <a:alpha val="40000"/>
              </a:srgbClr>
            </a:outerShdw>
          </a:effectLst>
        </p:spPr>
      </p:pic>
      <p:pic>
        <p:nvPicPr>
          <p:cNvPr descr="ECOSTRESS" id="272" name="Google Shape;272;p9"/>
          <p:cNvPicPr preferRelativeResize="0"/>
          <p:nvPr/>
        </p:nvPicPr>
        <p:blipFill rotWithShape="1">
          <a:blip r:embed="rId4">
            <a:alphaModFix/>
          </a:blip>
          <a:srcRect b="0" l="0" r="0" t="0"/>
          <a:stretch/>
        </p:blipFill>
        <p:spPr>
          <a:xfrm>
            <a:off x="7865871" y="3339931"/>
            <a:ext cx="3929604" cy="2251740"/>
          </a:xfrm>
          <a:prstGeom prst="rect">
            <a:avLst/>
          </a:prstGeom>
          <a:noFill/>
          <a:ln>
            <a:noFill/>
          </a:ln>
          <a:effectLst>
            <a:outerShdw blurRad="63500" sx="102000" rotWithShape="0" algn="ctr" sy="102000">
              <a:srgbClr val="000000">
                <a:alpha val="40000"/>
              </a:srgbClr>
            </a:outerShdw>
          </a:effectLst>
        </p:spPr>
      </p:pic>
      <p:sp>
        <p:nvSpPr>
          <p:cNvPr id="273" name="Google Shape;273;p9"/>
          <p:cNvSpPr/>
          <p:nvPr/>
        </p:nvSpPr>
        <p:spPr>
          <a:xfrm>
            <a:off x="741257" y="1775099"/>
            <a:ext cx="3373514" cy="688019"/>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Landsat 8</a:t>
            </a:r>
            <a:endParaRPr/>
          </a:p>
        </p:txBody>
      </p:sp>
      <p:sp>
        <p:nvSpPr>
          <p:cNvPr id="274" name="Google Shape;274;p9"/>
          <p:cNvSpPr/>
          <p:nvPr/>
        </p:nvSpPr>
        <p:spPr>
          <a:xfrm>
            <a:off x="4410694" y="1775099"/>
            <a:ext cx="3373514" cy="688019"/>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Landsat 9</a:t>
            </a:r>
            <a:endParaRPr/>
          </a:p>
        </p:txBody>
      </p:sp>
      <p:sp>
        <p:nvSpPr>
          <p:cNvPr id="275" name="Google Shape;275;p9"/>
          <p:cNvSpPr/>
          <p:nvPr/>
        </p:nvSpPr>
        <p:spPr>
          <a:xfrm>
            <a:off x="8146713" y="1775099"/>
            <a:ext cx="3373514" cy="688019"/>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ECOSTRESS</a:t>
            </a:r>
            <a:endParaRPr/>
          </a:p>
        </p:txBody>
      </p:sp>
      <p:sp>
        <p:nvSpPr>
          <p:cNvPr id="276" name="Google Shape;276;p9"/>
          <p:cNvSpPr/>
          <p:nvPr/>
        </p:nvSpPr>
        <p:spPr>
          <a:xfrm>
            <a:off x="737923" y="1460526"/>
            <a:ext cx="3373514" cy="1181708"/>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Landsat 8</a:t>
            </a:r>
            <a:endParaRPr/>
          </a:p>
          <a:p>
            <a:pPr indent="0" lvl="0" marL="0" marR="0" rtl="0" algn="ctr">
              <a:spcBef>
                <a:spcPts val="0"/>
              </a:spcBef>
              <a:spcAft>
                <a:spcPts val="0"/>
              </a:spcAft>
              <a:buNone/>
            </a:pPr>
            <a:r>
              <a:rPr b="1" lang="en-US" sz="2000">
                <a:solidFill>
                  <a:schemeClr val="lt1"/>
                </a:solidFill>
                <a:latin typeface="Century Gothic"/>
                <a:ea typeface="Century Gothic"/>
                <a:cs typeface="Century Gothic"/>
                <a:sym typeface="Century Gothic"/>
              </a:rPr>
              <a:t>OLI and TIRS</a:t>
            </a:r>
            <a:endParaRPr/>
          </a:p>
        </p:txBody>
      </p:sp>
      <p:sp>
        <p:nvSpPr>
          <p:cNvPr id="277" name="Google Shape;277;p9"/>
          <p:cNvSpPr/>
          <p:nvPr/>
        </p:nvSpPr>
        <p:spPr>
          <a:xfrm>
            <a:off x="4407360" y="1460526"/>
            <a:ext cx="3373514" cy="1181708"/>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Landsat 9</a:t>
            </a:r>
            <a:endParaRPr/>
          </a:p>
          <a:p>
            <a:pPr indent="0" lvl="0" marL="0" marR="0" rtl="0" algn="ctr">
              <a:spcBef>
                <a:spcPts val="0"/>
              </a:spcBef>
              <a:spcAft>
                <a:spcPts val="0"/>
              </a:spcAft>
              <a:buNone/>
            </a:pPr>
            <a:r>
              <a:rPr b="1" lang="en-US" sz="2000">
                <a:solidFill>
                  <a:schemeClr val="lt1"/>
                </a:solidFill>
                <a:latin typeface="Century Gothic"/>
                <a:ea typeface="Century Gothic"/>
                <a:cs typeface="Century Gothic"/>
                <a:sym typeface="Century Gothic"/>
              </a:rPr>
              <a:t>OLI-2 and TIRS-2</a:t>
            </a:r>
            <a:endParaRPr/>
          </a:p>
        </p:txBody>
      </p:sp>
      <p:sp>
        <p:nvSpPr>
          <p:cNvPr id="278" name="Google Shape;278;p9"/>
          <p:cNvSpPr/>
          <p:nvPr/>
        </p:nvSpPr>
        <p:spPr>
          <a:xfrm>
            <a:off x="8143379" y="1460526"/>
            <a:ext cx="3373514" cy="1181709"/>
          </a:xfrm>
          <a:prstGeom prst="roundRect">
            <a:avLst>
              <a:gd fmla="val 16667" name="adj"/>
            </a:avLst>
          </a:prstGeom>
          <a:solidFill>
            <a:srgbClr val="246F9A"/>
          </a:solidFill>
          <a:ln cap="flat" cmpd="sng" w="12700">
            <a:solidFill>
              <a:srgbClr val="246F9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chemeClr val="lt1"/>
                </a:solidFill>
                <a:latin typeface="Century Gothic"/>
                <a:ea typeface="Century Gothic"/>
                <a:cs typeface="Century Gothic"/>
                <a:sym typeface="Century Gothic"/>
              </a:rPr>
              <a:t>ECOSTRESS</a:t>
            </a:r>
            <a:endParaRPr/>
          </a:p>
          <a:p>
            <a:pPr indent="0" lvl="0" marL="0" marR="0" rtl="0" algn="ctr">
              <a:spcBef>
                <a:spcPts val="0"/>
              </a:spcBef>
              <a:spcAft>
                <a:spcPts val="0"/>
              </a:spcAft>
              <a:buNone/>
            </a:pPr>
            <a:r>
              <a:rPr b="1" lang="en-US" sz="2000">
                <a:solidFill>
                  <a:schemeClr val="lt1"/>
                </a:solidFill>
                <a:latin typeface="Century Gothic"/>
                <a:ea typeface="Century Gothic"/>
                <a:cs typeface="Century Gothic"/>
                <a:sym typeface="Century Gothic"/>
              </a:rPr>
              <a:t>PHyTIR</a:t>
            </a:r>
            <a:endParaRPr b="1" sz="3000">
              <a:solidFill>
                <a:schemeClr val="lt1"/>
              </a:solidFill>
              <a:latin typeface="Century Gothic"/>
              <a:ea typeface="Century Gothic"/>
              <a:cs typeface="Century Gothic"/>
              <a:sym typeface="Century Gothic"/>
            </a:endParaRPr>
          </a:p>
        </p:txBody>
      </p:sp>
      <p:sp>
        <p:nvSpPr>
          <p:cNvPr id="279" name="Google Shape;279;p9"/>
          <p:cNvSpPr txBox="1"/>
          <p:nvPr/>
        </p:nvSpPr>
        <p:spPr>
          <a:xfrm>
            <a:off x="7896101" y="6358096"/>
            <a:ext cx="3888217"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3F3F3F"/>
                </a:solidFill>
                <a:latin typeface="Century Gothic"/>
                <a:ea typeface="Century Gothic"/>
                <a:cs typeface="Century Gothic"/>
                <a:sym typeface="Century Gothic"/>
              </a:rPr>
              <a:t>Image Credit: NASA, Northrop Grumman</a:t>
            </a:r>
            <a:endParaRPr/>
          </a:p>
        </p:txBody>
      </p:sp>
      <p:pic>
        <p:nvPicPr>
          <p:cNvPr descr="A close-up of a satellite  Description automatically generated" id="280" name="Google Shape;280;p9"/>
          <p:cNvPicPr preferRelativeResize="0"/>
          <p:nvPr/>
        </p:nvPicPr>
        <p:blipFill rotWithShape="1">
          <a:blip r:embed="rId5">
            <a:alphaModFix/>
          </a:blip>
          <a:srcRect b="0" l="0" r="0" t="0"/>
          <a:stretch/>
        </p:blipFill>
        <p:spPr>
          <a:xfrm rot="-1620000">
            <a:off x="4032454" y="3854808"/>
            <a:ext cx="3795053" cy="1116319"/>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Titl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2023-10-31T16:04:03Z</dcterms:created>
  <dc:creator>Hunter, Shanise Y. (LARC-E3)[RSES]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d_ProgID">
    <vt:lpwstr/>
  </property>
  <property fmtid="{D5CDD505-2E9C-101B-9397-08002B2CF9AE}" pid="3" name="MediaServiceImageTags">
    <vt:lpwstr/>
  </property>
  <property fmtid="{D5CDD505-2E9C-101B-9397-08002B2CF9AE}" pid="4" name="ContentTypeId">
    <vt:lpwstr>0x010100E2D71F3C3AD162418168A3D1EEC31C68</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